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8" r:id="rId6"/>
    <p:sldId id="267" r:id="rId7"/>
    <p:sldId id="261" r:id="rId8"/>
    <p:sldId id="264" r:id="rId9"/>
    <p:sldId id="262" r:id="rId10"/>
    <p:sldId id="265" r:id="rId11"/>
    <p:sldId id="266" r:id="rId12"/>
    <p:sldId id="263" r:id="rId13"/>
    <p:sldId id="25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66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>
        <p:scale>
          <a:sx n="75" d="100"/>
          <a:sy n="75" d="100"/>
        </p:scale>
        <p:origin x="-1170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B0AE2-C4AC-4EB4-8A22-D3EE9BAB1250}" type="datetimeFigureOut">
              <a:rPr lang="fr-FR" smtClean="0"/>
              <a:pPr/>
              <a:t>13/09/2012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65CB8-93B3-4372-8BF1-BB062E32F45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651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19AB-D664-4599-B49B-6596970AADA8}" type="datetimeFigureOut">
              <a:rPr lang="fr-FR" smtClean="0"/>
              <a:pPr/>
              <a:t>13/09/2012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604E-1518-461E-9A3F-DB3DC035F1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19AB-D664-4599-B49B-6596970AADA8}" type="datetimeFigureOut">
              <a:rPr lang="fr-FR" smtClean="0"/>
              <a:pPr/>
              <a:t>13/09/2012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604E-1518-461E-9A3F-DB3DC035F1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19AB-D664-4599-B49B-6596970AADA8}" type="datetimeFigureOut">
              <a:rPr lang="fr-FR" smtClean="0"/>
              <a:pPr/>
              <a:t>13/09/2012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604E-1518-461E-9A3F-DB3DC035F1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19AB-D664-4599-B49B-6596970AADA8}" type="datetimeFigureOut">
              <a:rPr lang="fr-FR" smtClean="0"/>
              <a:pPr/>
              <a:t>13/09/2012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604E-1518-461E-9A3F-DB3DC035F1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19AB-D664-4599-B49B-6596970AADA8}" type="datetimeFigureOut">
              <a:rPr lang="fr-FR" smtClean="0"/>
              <a:pPr/>
              <a:t>13/09/2012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604E-1518-461E-9A3F-DB3DC035F1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19AB-D664-4599-B49B-6596970AADA8}" type="datetimeFigureOut">
              <a:rPr lang="fr-FR" smtClean="0"/>
              <a:pPr/>
              <a:t>13/09/2012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604E-1518-461E-9A3F-DB3DC035F1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19AB-D664-4599-B49B-6596970AADA8}" type="datetimeFigureOut">
              <a:rPr lang="fr-FR" smtClean="0"/>
              <a:pPr/>
              <a:t>13/09/2012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604E-1518-461E-9A3F-DB3DC035F1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19AB-D664-4599-B49B-6596970AADA8}" type="datetimeFigureOut">
              <a:rPr lang="fr-FR" smtClean="0"/>
              <a:pPr/>
              <a:t>13/09/2012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CD604E-1518-461E-9A3F-DB3DC035F12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19AB-D664-4599-B49B-6596970AADA8}" type="datetimeFigureOut">
              <a:rPr lang="fr-FR" smtClean="0"/>
              <a:pPr/>
              <a:t>13/09/2012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604E-1518-461E-9A3F-DB3DC035F1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19AB-D664-4599-B49B-6596970AADA8}" type="datetimeFigureOut">
              <a:rPr lang="fr-FR" smtClean="0"/>
              <a:pPr/>
              <a:t>13/09/2012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5CD604E-1518-461E-9A3F-DB3DC035F1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D1B19AB-D664-4599-B49B-6596970AADA8}" type="datetimeFigureOut">
              <a:rPr lang="fr-FR" smtClean="0"/>
              <a:pPr/>
              <a:t>13/09/2012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604E-1518-461E-9A3F-DB3DC035F1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D1B19AB-D664-4599-B49B-6596970AADA8}" type="datetimeFigureOut">
              <a:rPr lang="fr-FR" smtClean="0"/>
              <a:pPr/>
              <a:t>13/09/2012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5CD604E-1518-461E-9A3F-DB3DC035F1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creativecommons.org/licenses/by/3.0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creativecommons.org/licenses/by/3.0/" TargetMode="Externa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creativecommons.org/licenses/by/3.0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creativecommons.org/licenses/by/3.0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creativecommons.org/licenses/by/3.0/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creativecommons.org/licenses/by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creativecommons.org/licenses/by/3.0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7.gif"/><Relationship Id="rId7" Type="http://schemas.openxmlformats.org/officeDocument/2006/relationships/hyperlink" Target="http://creativecommons.org/licenses/by/3.0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creativecommons.org/licenses/by/3.0/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creativecommons.org/licenses/by/3.0/" TargetMode="Externa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2.jpeg"/><Relationship Id="rId7" Type="http://schemas.openxmlformats.org/officeDocument/2006/relationships/hyperlink" Target="http://creativecommons.org/licenses/by/3.0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3.png"/><Relationship Id="rId5" Type="http://schemas.openxmlformats.org/officeDocument/2006/relationships/image" Target="../media/image17.png"/><Relationship Id="rId10" Type="http://schemas.openxmlformats.org/officeDocument/2006/relationships/hyperlink" Target="http://creativecommons.org/licenses/by/3.0/" TargetMode="External"/><Relationship Id="rId4" Type="http://schemas.openxmlformats.org/officeDocument/2006/relationships/image" Target="../media/image16.png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4.png"/><Relationship Id="rId3" Type="http://schemas.openxmlformats.org/officeDocument/2006/relationships/image" Target="../media/image21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20.pn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18.png"/><Relationship Id="rId5" Type="http://schemas.openxmlformats.org/officeDocument/2006/relationships/image" Target="../media/image23.png"/><Relationship Id="rId15" Type="http://schemas.openxmlformats.org/officeDocument/2006/relationships/hyperlink" Target="http://creativecommons.org/licenses/by/3.0/" TargetMode="External"/><Relationship Id="rId10" Type="http://schemas.openxmlformats.org/officeDocument/2006/relationships/image" Target="../media/image25.png"/><Relationship Id="rId4" Type="http://schemas.openxmlformats.org/officeDocument/2006/relationships/image" Target="../media/image22.png"/><Relationship Id="rId9" Type="http://schemas.openxmlformats.org/officeDocument/2006/relationships/image" Target="../media/image24.pn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620688"/>
            <a:ext cx="6879240" cy="23012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dirty="0" smtClean="0"/>
              <a:t> Controlling </a:t>
            </a:r>
            <a:br>
              <a:rPr lang="en-US" sz="5300" b="1" dirty="0" smtClean="0"/>
            </a:br>
            <a:r>
              <a:rPr lang="en-US" sz="5300" b="1" dirty="0" smtClean="0"/>
              <a:t>cameras and motors </a:t>
            </a:r>
            <a:br>
              <a:rPr lang="en-US" sz="5300" b="1" dirty="0" smtClean="0"/>
            </a:br>
            <a:r>
              <a:rPr lang="en-US" sz="5300" b="1" dirty="0" smtClean="0"/>
              <a:t>with android phone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fr-FR" b="1" dirty="0"/>
              <a:t/>
            </a:r>
            <a:br>
              <a:rPr lang="fr-FR" b="1" dirty="0"/>
            </a:br>
            <a:endParaRPr lang="fr-FR" dirty="0"/>
          </a:p>
        </p:txBody>
      </p:sp>
      <p:pic>
        <p:nvPicPr>
          <p:cNvPr id="5" name="Image 4" descr="kougakuinn-thumb-380x380-5701.jpg"/>
          <p:cNvPicPr>
            <a:picLocks noChangeAspect="1"/>
          </p:cNvPicPr>
          <p:nvPr/>
        </p:nvPicPr>
        <p:blipFill>
          <a:blip r:embed="rId2" cstate="print"/>
          <a:srcRect l="20889" t="2984" r="19427" b="4507"/>
          <a:stretch>
            <a:fillRect/>
          </a:stretch>
        </p:blipFill>
        <p:spPr>
          <a:xfrm>
            <a:off x="7956376" y="3284984"/>
            <a:ext cx="933781" cy="14473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ZoneTexte 6"/>
          <p:cNvSpPr txBox="1"/>
          <p:nvPr/>
        </p:nvSpPr>
        <p:spPr>
          <a:xfrm>
            <a:off x="395536" y="4725144"/>
            <a:ext cx="36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 </a:t>
            </a:r>
            <a:r>
              <a:rPr lang="fr-FR" sz="2400" b="1" i="1" dirty="0" smtClean="0"/>
              <a:t>ESIEE-Paris </a:t>
            </a:r>
            <a:r>
              <a:rPr lang="fr-FR" sz="2400" b="1" i="1" dirty="0" err="1" smtClean="0"/>
              <a:t>Students</a:t>
            </a:r>
            <a:r>
              <a:rPr lang="fr-FR" sz="2400" b="1" dirty="0" smtClean="0"/>
              <a:t>: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       M. MARLEIX Mathieu</a:t>
            </a:r>
            <a:br>
              <a:rPr lang="fr-FR" sz="2000" dirty="0" smtClean="0"/>
            </a:br>
            <a:r>
              <a:rPr lang="fr-FR" sz="2000" dirty="0" smtClean="0"/>
              <a:t>       Ms. VATON Doris</a:t>
            </a:r>
            <a:endParaRPr lang="fr-FR" sz="2000" dirty="0"/>
          </a:p>
        </p:txBody>
      </p:sp>
      <p:sp>
        <p:nvSpPr>
          <p:cNvPr id="8" name="ZoneTexte 7"/>
          <p:cNvSpPr txBox="1"/>
          <p:nvPr/>
        </p:nvSpPr>
        <p:spPr>
          <a:xfrm>
            <a:off x="0" y="3645024"/>
            <a:ext cx="5292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/>
              <a:t>KOGAKUIN-</a:t>
            </a:r>
            <a:r>
              <a:rPr lang="fr-FR" sz="2400" b="1" i="1" dirty="0" err="1" smtClean="0"/>
              <a:t>University</a:t>
            </a:r>
            <a:r>
              <a:rPr lang="fr-FR" sz="2400" b="1" i="1" dirty="0" smtClean="0"/>
              <a:t> </a:t>
            </a:r>
            <a:r>
              <a:rPr lang="fr-FR" sz="2400" b="1" i="1" dirty="0" err="1" smtClean="0"/>
              <a:t>Supervisor</a:t>
            </a:r>
            <a:r>
              <a:rPr lang="fr-FR" sz="2400" b="1" i="1" dirty="0" smtClean="0"/>
              <a:t>:</a:t>
            </a: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> </a:t>
            </a:r>
            <a:r>
              <a:rPr lang="fr-FR" sz="2000" dirty="0" smtClean="0"/>
              <a:t>M.  KANAMARU </a:t>
            </a:r>
            <a:r>
              <a:rPr lang="fr-FR" sz="2000" dirty="0" err="1" smtClean="0"/>
              <a:t>Takashi</a:t>
            </a:r>
            <a:endParaRPr lang="fr-FR" sz="2000" dirty="0"/>
          </a:p>
        </p:txBody>
      </p:sp>
      <p:pic>
        <p:nvPicPr>
          <p:cNvPr id="9" name="Image 8" descr="esiee_engineering_CCIP_Q.jpg"/>
          <p:cNvPicPr>
            <a:picLocks noChangeAspect="1"/>
          </p:cNvPicPr>
          <p:nvPr/>
        </p:nvPicPr>
        <p:blipFill>
          <a:blip r:embed="rId3" cstate="print"/>
          <a:srcRect r="63158" b="6497"/>
          <a:stretch>
            <a:fillRect/>
          </a:stretch>
        </p:blipFill>
        <p:spPr>
          <a:xfrm>
            <a:off x="7812360" y="2204864"/>
            <a:ext cx="1187624" cy="5089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ZoneTexte 10"/>
          <p:cNvSpPr txBox="1"/>
          <p:nvPr/>
        </p:nvSpPr>
        <p:spPr>
          <a:xfrm>
            <a:off x="6228184" y="6088559"/>
            <a:ext cx="2520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err="1" smtClean="0"/>
              <a:t>Internship</a:t>
            </a:r>
            <a:r>
              <a:rPr lang="fr-FR" sz="2400" b="1" i="1" dirty="0" smtClean="0"/>
              <a:t> </a:t>
            </a:r>
            <a:r>
              <a:rPr lang="fr-FR" sz="2400" b="1" dirty="0" smtClean="0"/>
              <a:t>:</a:t>
            </a:r>
          </a:p>
          <a:p>
            <a:r>
              <a:rPr lang="fr-FR" sz="2000" dirty="0" smtClean="0"/>
              <a:t>May 2012 – July 2012</a:t>
            </a:r>
            <a:endParaRPr lang="fr-FR" sz="2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1115616" y="47667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8244408" y="278092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&amp;</a:t>
            </a:r>
            <a:endParaRPr lang="fr-FR" sz="2400" dirty="0"/>
          </a:p>
        </p:txBody>
      </p:sp>
      <p:pic>
        <p:nvPicPr>
          <p:cNvPr id="14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583174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b="1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Work’s</a:t>
            </a:r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 Planification</a:t>
            </a:r>
            <a:endParaRPr lang="fr-FR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427113"/>
            <a:ext cx="2555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SHAIPICKU / May 2012 - July 2012</a:t>
            </a:r>
          </a:p>
          <a:p>
            <a:r>
              <a:rPr lang="fr-FR" sz="1100" i="1" dirty="0" smtClean="0"/>
              <a:t>MARLEIX Mathieu – VATON Doris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100392" y="63813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&amp;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3077" name="Picture 5" descr="D:\Stage_Japon\Rapports &amp; Presentation\Shaipick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8964488" cy="41044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80" name="Picture 8" descr="C:\Users\Dorlyss\Downloads\Noriginal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6381328"/>
            <a:ext cx="2376264" cy="4011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81" name="Picture 9" descr="C:\Users\Dorlyss\Downloads\Norigina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04448" y="6165304"/>
            <a:ext cx="432048" cy="6058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2" descr="Creative Commons Licens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583174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132856"/>
            <a:ext cx="7467600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Conclusion</a:t>
            </a:r>
            <a:endParaRPr lang="fr-FR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427113"/>
            <a:ext cx="2555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SHAIPICKU / May 2012 - July 2012</a:t>
            </a:r>
          </a:p>
          <a:p>
            <a:r>
              <a:rPr lang="fr-FR" sz="1100" i="1" dirty="0" smtClean="0"/>
              <a:t>MARLEIX Mathieu – VATON Doris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8100392" y="63813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&amp;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2" name="Picture 8" descr="C:\Users\Dorlyss\Downloads\Noriginal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6381328"/>
            <a:ext cx="2376264" cy="4011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Picture 9" descr="C:\Users\Dorlyss\Downloads\Norigin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04448" y="6165304"/>
            <a:ext cx="432048" cy="6058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583174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b="1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Demonstration</a:t>
            </a:r>
            <a:endParaRPr lang="fr-FR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427113"/>
            <a:ext cx="2555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SHAIPICKU / May 2012 - July 2012</a:t>
            </a:r>
          </a:p>
          <a:p>
            <a:r>
              <a:rPr lang="fr-FR" sz="1100" i="1" dirty="0" smtClean="0"/>
              <a:t>MARLEIX Mathieu – VATON Doris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Video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8100392" y="63813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&amp;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2" name="Picture 8" descr="C:\Users\Dorlyss\Downloads\Noriginal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6381328"/>
            <a:ext cx="2376264" cy="4011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Picture 9" descr="C:\Users\Dorlyss\Downloads\Norigin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04448" y="6165304"/>
            <a:ext cx="432048" cy="6058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583174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6879240" cy="1296144"/>
          </a:xfrm>
        </p:spPr>
        <p:txBody>
          <a:bodyPr>
            <a:normAutofit/>
          </a:bodyPr>
          <a:lstStyle/>
          <a:p>
            <a:pPr algn="ctr"/>
            <a:r>
              <a:rPr lang="fr-FR" sz="6000" b="1" dirty="0" smtClean="0"/>
              <a:t>Questions ?</a:t>
            </a:r>
            <a:endParaRPr lang="fr-FR" sz="6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1115616" y="47667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20" name="Picture 9" descr="D:\Programmation\Android\Shaipicku\res\drawable-hdpi\shape_off.png"/>
          <p:cNvPicPr>
            <a:picLocks noChangeAspect="1" noChangeArrowheads="1"/>
          </p:cNvPicPr>
          <p:nvPr/>
        </p:nvPicPr>
        <p:blipFill>
          <a:blip r:embed="rId2" cstate="print"/>
          <a:srcRect r="16856" b="7618"/>
          <a:stretch>
            <a:fillRect/>
          </a:stretch>
        </p:blipFill>
        <p:spPr bwMode="auto">
          <a:xfrm>
            <a:off x="4427984" y="2996952"/>
            <a:ext cx="1872208" cy="2080232"/>
          </a:xfrm>
          <a:prstGeom prst="rect">
            <a:avLst/>
          </a:prstGeom>
          <a:noFill/>
        </p:spPr>
      </p:pic>
      <p:sp>
        <p:nvSpPr>
          <p:cNvPr id="22" name="ZoneTexte 21"/>
          <p:cNvSpPr txBox="1"/>
          <p:nvPr/>
        </p:nvSpPr>
        <p:spPr>
          <a:xfrm>
            <a:off x="3707904" y="5157192"/>
            <a:ext cx="33843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i="1" dirty="0" err="1" smtClean="0">
                <a:latin typeface="Aharoni" pitchFamily="2" charset="-79"/>
                <a:cs typeface="Aharoni" pitchFamily="2" charset="-79"/>
              </a:rPr>
              <a:t>Shaipicku</a:t>
            </a:r>
            <a:endParaRPr lang="fr-FR" sz="4400" b="1" i="1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3" name="Image 22" descr="kougakuinn-thumb-380x380-5701.jpg"/>
          <p:cNvPicPr>
            <a:picLocks noChangeAspect="1"/>
          </p:cNvPicPr>
          <p:nvPr/>
        </p:nvPicPr>
        <p:blipFill>
          <a:blip r:embed="rId3" cstate="print"/>
          <a:srcRect l="20889" t="2984" r="19427" b="4507"/>
          <a:stretch>
            <a:fillRect/>
          </a:stretch>
        </p:blipFill>
        <p:spPr>
          <a:xfrm>
            <a:off x="7956376" y="3284984"/>
            <a:ext cx="933781" cy="14473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4" name="ZoneTexte 23"/>
          <p:cNvSpPr txBox="1"/>
          <p:nvPr/>
        </p:nvSpPr>
        <p:spPr>
          <a:xfrm>
            <a:off x="395536" y="3717032"/>
            <a:ext cx="36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 </a:t>
            </a:r>
            <a:r>
              <a:rPr lang="fr-FR" sz="2400" b="1" i="1" dirty="0" smtClean="0"/>
              <a:t>ESIEE-Paris </a:t>
            </a:r>
            <a:r>
              <a:rPr lang="fr-FR" sz="2400" b="1" i="1" dirty="0" err="1" smtClean="0"/>
              <a:t>Students</a:t>
            </a:r>
            <a:r>
              <a:rPr lang="fr-FR" sz="2400" b="1" dirty="0" smtClean="0"/>
              <a:t>: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       M. MARLEIX Mathieu</a:t>
            </a:r>
            <a:br>
              <a:rPr lang="fr-FR" sz="2000" dirty="0" smtClean="0"/>
            </a:br>
            <a:r>
              <a:rPr lang="fr-FR" sz="2000" dirty="0" smtClean="0"/>
              <a:t>       Ms. VATON Doris</a:t>
            </a:r>
            <a:endParaRPr lang="fr-FR" sz="2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0" y="2492896"/>
            <a:ext cx="5292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/>
              <a:t>KOGAKUIN-</a:t>
            </a:r>
            <a:r>
              <a:rPr lang="fr-FR" sz="2400" b="1" i="1" dirty="0" err="1" smtClean="0"/>
              <a:t>University</a:t>
            </a:r>
            <a:r>
              <a:rPr lang="fr-FR" sz="2400" b="1" i="1" dirty="0" smtClean="0"/>
              <a:t> </a:t>
            </a:r>
            <a:r>
              <a:rPr lang="fr-FR" sz="2400" b="1" i="1" dirty="0" err="1" smtClean="0"/>
              <a:t>Supervisor</a:t>
            </a:r>
            <a:r>
              <a:rPr lang="fr-FR" sz="2400" b="1" i="1" dirty="0" smtClean="0"/>
              <a:t>:</a:t>
            </a: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> </a:t>
            </a:r>
            <a:r>
              <a:rPr lang="fr-FR" sz="2000" dirty="0" smtClean="0"/>
              <a:t>M.  KANAMARU </a:t>
            </a:r>
            <a:r>
              <a:rPr lang="fr-FR" sz="2000" dirty="0" err="1" smtClean="0"/>
              <a:t>Takashi</a:t>
            </a:r>
            <a:endParaRPr lang="fr-FR" sz="2000" dirty="0"/>
          </a:p>
        </p:txBody>
      </p:sp>
      <p:pic>
        <p:nvPicPr>
          <p:cNvPr id="26" name="Image 25" descr="esiee_engineering_CCIP_Q.jpg"/>
          <p:cNvPicPr>
            <a:picLocks noChangeAspect="1"/>
          </p:cNvPicPr>
          <p:nvPr/>
        </p:nvPicPr>
        <p:blipFill>
          <a:blip r:embed="rId4" cstate="print"/>
          <a:srcRect r="63158" b="6497"/>
          <a:stretch>
            <a:fillRect/>
          </a:stretch>
        </p:blipFill>
        <p:spPr>
          <a:xfrm>
            <a:off x="7812360" y="2204864"/>
            <a:ext cx="1187624" cy="5089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7" name="ZoneTexte 26"/>
          <p:cNvSpPr txBox="1"/>
          <p:nvPr/>
        </p:nvSpPr>
        <p:spPr>
          <a:xfrm>
            <a:off x="6228184" y="6088559"/>
            <a:ext cx="2520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err="1" smtClean="0"/>
              <a:t>Internship</a:t>
            </a:r>
            <a:r>
              <a:rPr lang="fr-FR" sz="2400" b="1" i="1" dirty="0" smtClean="0"/>
              <a:t> </a:t>
            </a:r>
            <a:r>
              <a:rPr lang="fr-FR" sz="2400" b="1" dirty="0" smtClean="0"/>
              <a:t>:</a:t>
            </a:r>
          </a:p>
          <a:p>
            <a:r>
              <a:rPr lang="fr-FR" sz="2000" dirty="0" smtClean="0"/>
              <a:t>May 2012 – July 2012</a:t>
            </a:r>
            <a:endParaRPr lang="fr-FR" sz="2000" dirty="0"/>
          </a:p>
        </p:txBody>
      </p:sp>
      <p:sp>
        <p:nvSpPr>
          <p:cNvPr id="28" name="ZoneTexte 27"/>
          <p:cNvSpPr txBox="1"/>
          <p:nvPr/>
        </p:nvSpPr>
        <p:spPr>
          <a:xfrm>
            <a:off x="8244408" y="278092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&amp;</a:t>
            </a:r>
            <a:endParaRPr lang="fr-FR" sz="2400" dirty="0"/>
          </a:p>
        </p:txBody>
      </p:sp>
      <p:pic>
        <p:nvPicPr>
          <p:cNvPr id="13" name="Picture 2" descr="Creative Commons Licens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583174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4" grpId="0"/>
      <p:bldP spid="25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Plan of  The </a:t>
            </a:r>
            <a:r>
              <a:rPr lang="fr-FR" b="1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Presentation</a:t>
            </a:r>
            <a:endParaRPr lang="fr-FR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7467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Shaipicku</a:t>
            </a:r>
            <a:r>
              <a:rPr lang="fr-FR" dirty="0" smtClean="0"/>
              <a:t>?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Recognition : </a:t>
            </a:r>
            <a:r>
              <a:rPr lang="fr-FR" dirty="0" err="1" smtClean="0"/>
              <a:t>Color</a:t>
            </a:r>
            <a:r>
              <a:rPr lang="fr-FR" dirty="0" smtClean="0"/>
              <a:t> &amp; Shape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Arm : </a:t>
            </a:r>
            <a:r>
              <a:rPr lang="fr-FR" dirty="0" err="1" smtClean="0"/>
              <a:t>Controlled</a:t>
            </a:r>
            <a:r>
              <a:rPr lang="fr-FR" dirty="0" smtClean="0"/>
              <a:t> via Bluetooth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Configuration of  The </a:t>
            </a:r>
            <a:r>
              <a:rPr lang="fr-FR" dirty="0" err="1" smtClean="0"/>
              <a:t>Board</a:t>
            </a:r>
            <a:r>
              <a:rPr lang="fr-FR" dirty="0" smtClean="0"/>
              <a:t> Game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How to Play </a:t>
            </a:r>
            <a:r>
              <a:rPr lang="fr-FR" dirty="0" err="1" smtClean="0"/>
              <a:t>Shaipicku</a:t>
            </a:r>
            <a:r>
              <a:rPr lang="fr-FR" dirty="0" smtClean="0"/>
              <a:t>?</a:t>
            </a:r>
          </a:p>
          <a:p>
            <a:pPr>
              <a:buFont typeface="Wingdings" pitchFamily="2" charset="2"/>
              <a:buChar char="Ø"/>
            </a:pPr>
            <a:r>
              <a:rPr lang="fr-FR" dirty="0" err="1" smtClean="0"/>
              <a:t>Work’s</a:t>
            </a:r>
            <a:r>
              <a:rPr lang="fr-FR" dirty="0" smtClean="0"/>
              <a:t> Planification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Conclusion</a:t>
            </a:r>
          </a:p>
          <a:p>
            <a:pPr>
              <a:buFont typeface="Wingdings" pitchFamily="2" charset="2"/>
              <a:buChar char="Ø"/>
            </a:pPr>
            <a:r>
              <a:rPr lang="fr-FR" dirty="0" err="1" smtClean="0"/>
              <a:t>Demonstration</a:t>
            </a:r>
            <a:r>
              <a:rPr lang="fr-FR" dirty="0" smtClean="0"/>
              <a:t> (</a:t>
            </a:r>
            <a:r>
              <a:rPr lang="fr-FR" dirty="0" err="1" smtClean="0"/>
              <a:t>Video</a:t>
            </a:r>
            <a:r>
              <a:rPr lang="fr-FR" dirty="0" smtClean="0"/>
              <a:t>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0" y="6427113"/>
            <a:ext cx="2555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SHAIPICKU / May 2012 - July 2012</a:t>
            </a:r>
          </a:p>
          <a:p>
            <a:r>
              <a:rPr lang="fr-FR" sz="1100" i="1" dirty="0" smtClean="0"/>
              <a:t>MARLEIX Mathieu – VATON Doris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8100392" y="63813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&amp;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3" name="Picture 8" descr="C:\Users\Dorlyss\Downloads\Noriginal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6381328"/>
            <a:ext cx="2376264" cy="4011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9" descr="C:\Users\Dorlyss\Downloads\Norigin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04448" y="6165304"/>
            <a:ext cx="432048" cy="6058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583174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b="1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What</a:t>
            </a:r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fr-FR" b="1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is</a:t>
            </a:r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 « </a:t>
            </a:r>
            <a:r>
              <a:rPr lang="fr-FR" b="1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Shaipicku</a:t>
            </a:r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 »?</a:t>
            </a:r>
            <a:endParaRPr lang="fr-FR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427113"/>
            <a:ext cx="2555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SHAIPICKU / May 2012 - July 2012</a:t>
            </a:r>
          </a:p>
          <a:p>
            <a:r>
              <a:rPr lang="fr-FR" sz="1100" i="1" dirty="0" smtClean="0"/>
              <a:t>MARLEIX Mathieu – VATON Doris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67544" y="1484784"/>
            <a:ext cx="74676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Game of Cubes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Two Cameras to Obtain a Full Image of the Board Game via WIFI 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Five Motors to Have a Moving Arm to Pick Up the Cubes Controlled by Bluetooth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Four Modes to Play : </a:t>
            </a:r>
            <a:br>
              <a:rPr lang="en-US" dirty="0" smtClean="0"/>
            </a:br>
            <a:r>
              <a:rPr lang="en-US" dirty="0" smtClean="0"/>
              <a:t>« Color », « Shape », « Color &amp; Shape »</a:t>
            </a:r>
            <a:br>
              <a:rPr lang="en-US" dirty="0" smtClean="0"/>
            </a:br>
            <a:r>
              <a:rPr lang="en-US" dirty="0" smtClean="0"/>
              <a:t> and « Pile-Up »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Two Methods to Play : </a:t>
            </a:r>
            <a:br>
              <a:rPr lang="en-US" dirty="0" smtClean="0"/>
            </a:br>
            <a:r>
              <a:rPr lang="en-US" dirty="0" smtClean="0"/>
              <a:t>« Button » or « Drawing »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8100392" y="63813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&amp;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2" name="Picture 8" descr="C:\Users\Dorlyss\Downloads\Noriginal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6381328"/>
            <a:ext cx="2376264" cy="4011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Picture 9" descr="C:\Users\Dorlyss\Downloads\Norigin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04448" y="6165304"/>
            <a:ext cx="432048" cy="6058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583174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Recognition :  </a:t>
            </a:r>
            <a:r>
              <a:rPr lang="fr-FR" b="1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Color</a:t>
            </a:r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 &amp; Shape</a:t>
            </a:r>
            <a:endParaRPr lang="fr-FR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427113"/>
            <a:ext cx="2555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SHAIPICKU / May 2012 - July 2012</a:t>
            </a:r>
          </a:p>
          <a:p>
            <a:r>
              <a:rPr lang="fr-FR" sz="1100" i="1" dirty="0" smtClean="0"/>
              <a:t>MARLEIX Mathieu – VATON Doris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67544" y="1052737"/>
            <a:ext cx="7467600" cy="50405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fr-FR" dirty="0" smtClean="0"/>
              <a:t>Software : </a:t>
            </a:r>
            <a:r>
              <a:rPr lang="fr-FR" dirty="0" err="1" smtClean="0"/>
              <a:t>Android</a:t>
            </a:r>
            <a:r>
              <a:rPr lang="fr-FR" dirty="0" smtClean="0"/>
              <a:t> 2.3.3 </a:t>
            </a:r>
            <a:r>
              <a:rPr lang="fr-FR" dirty="0" err="1" smtClean="0"/>
              <a:t>with</a:t>
            </a:r>
            <a:r>
              <a:rPr lang="fr-FR" dirty="0" smtClean="0"/>
              <a:t> The Library Open CV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0" y="1556792"/>
            <a:ext cx="9144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fr-FR" sz="2800" b="1" i="1" dirty="0" err="1" smtClean="0"/>
              <a:t>Color’s</a:t>
            </a:r>
            <a:r>
              <a:rPr lang="fr-FR" sz="2800" b="1" i="1" dirty="0" smtClean="0"/>
              <a:t> Recognition</a:t>
            </a:r>
          </a:p>
          <a:p>
            <a:pPr lvl="1"/>
            <a:endParaRPr lang="fr-FR" sz="800" b="1" i="1" dirty="0" smtClean="0"/>
          </a:p>
          <a:p>
            <a:pPr lvl="1"/>
            <a:r>
              <a:rPr lang="fr-FR" sz="2400" dirty="0" smtClean="0">
                <a:sym typeface="Wingdings" pitchFamily="2" charset="2"/>
              </a:rPr>
              <a:t>	</a:t>
            </a:r>
            <a:r>
              <a:rPr lang="fr-FR" sz="2400" b="1" i="1" dirty="0" smtClean="0">
                <a:solidFill>
                  <a:srgbClr val="00B0F0"/>
                </a:solidFill>
                <a:sym typeface="Wingdings" pitchFamily="2" charset="2"/>
              </a:rPr>
              <a:t> </a:t>
            </a:r>
            <a:r>
              <a:rPr lang="fr-FR" sz="2400" b="1" i="1" dirty="0" err="1" smtClean="0">
                <a:solidFill>
                  <a:srgbClr val="00B0F0"/>
                </a:solidFill>
              </a:rPr>
              <a:t>Why</a:t>
            </a:r>
            <a:r>
              <a:rPr lang="fr-FR" sz="2400" b="1" i="1" dirty="0" smtClean="0">
                <a:solidFill>
                  <a:srgbClr val="00B0F0"/>
                </a:solidFill>
              </a:rPr>
              <a:t> </a:t>
            </a:r>
            <a:r>
              <a:rPr lang="fr-FR" sz="2400" b="1" i="1" dirty="0" err="1" smtClean="0">
                <a:solidFill>
                  <a:srgbClr val="00B0F0"/>
                </a:solidFill>
              </a:rPr>
              <a:t>Color’s</a:t>
            </a:r>
            <a:r>
              <a:rPr lang="fr-FR" sz="2400" b="1" i="1" dirty="0" smtClean="0">
                <a:solidFill>
                  <a:srgbClr val="00B0F0"/>
                </a:solidFill>
              </a:rPr>
              <a:t> Recognition?</a:t>
            </a: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900" dirty="0" smtClean="0"/>
          </a:p>
          <a:p>
            <a:pPr lvl="2"/>
            <a:r>
              <a:rPr lang="fr-FR" sz="2400" dirty="0" smtClean="0"/>
              <a:t>	Shape Recognition </a:t>
            </a:r>
            <a:r>
              <a:rPr lang="fr-FR" sz="2400" dirty="0" err="1" smtClean="0"/>
              <a:t>Required</a:t>
            </a:r>
            <a:r>
              <a:rPr lang="fr-FR" sz="2400" dirty="0" smtClean="0"/>
              <a:t> the 	Isolation of </a:t>
            </a:r>
            <a:r>
              <a:rPr lang="fr-FR" sz="2400" dirty="0" err="1" smtClean="0"/>
              <a:t>Objects</a:t>
            </a:r>
            <a:r>
              <a:rPr lang="fr-FR" sz="2400" dirty="0" smtClean="0"/>
              <a:t> </a:t>
            </a:r>
            <a:br>
              <a:rPr lang="fr-FR" sz="2400" dirty="0" smtClean="0"/>
            </a:br>
            <a:r>
              <a:rPr lang="fr-FR" sz="2400" dirty="0" smtClean="0"/>
              <a:t> 	on the </a:t>
            </a:r>
            <a:r>
              <a:rPr lang="fr-FR" sz="2400" dirty="0" err="1" smtClean="0"/>
              <a:t>Camera’s</a:t>
            </a:r>
            <a:r>
              <a:rPr lang="fr-FR" sz="2400" dirty="0" smtClean="0"/>
              <a:t> Image</a:t>
            </a:r>
          </a:p>
          <a:p>
            <a:endParaRPr lang="fr-FR" sz="2400" dirty="0" smtClean="0"/>
          </a:p>
          <a:p>
            <a:r>
              <a:rPr lang="fr-FR" sz="2400" dirty="0" smtClean="0">
                <a:sym typeface="Wingdings" pitchFamily="2" charset="2"/>
              </a:rPr>
              <a:t>        	</a:t>
            </a:r>
            <a:r>
              <a:rPr lang="fr-FR" sz="2400" b="1" i="1" dirty="0" smtClean="0">
                <a:solidFill>
                  <a:srgbClr val="00B0F0"/>
                </a:solidFill>
                <a:sym typeface="Wingdings" pitchFamily="2" charset="2"/>
              </a:rPr>
              <a:t> </a:t>
            </a:r>
            <a:r>
              <a:rPr lang="fr-FR" sz="2400" b="1" i="1" dirty="0" smtClean="0">
                <a:solidFill>
                  <a:srgbClr val="00B0F0"/>
                </a:solidFill>
              </a:rPr>
              <a:t>How </a:t>
            </a:r>
            <a:r>
              <a:rPr lang="fr-FR" sz="2400" b="1" i="1" dirty="0" err="1" smtClean="0">
                <a:solidFill>
                  <a:srgbClr val="00B0F0"/>
                </a:solidFill>
              </a:rPr>
              <a:t>is</a:t>
            </a:r>
            <a:r>
              <a:rPr lang="fr-FR" sz="2400" b="1" i="1" dirty="0" smtClean="0">
                <a:solidFill>
                  <a:srgbClr val="00B0F0"/>
                </a:solidFill>
              </a:rPr>
              <a:t> </a:t>
            </a:r>
            <a:r>
              <a:rPr lang="fr-FR" sz="2400" b="1" i="1" dirty="0" err="1" smtClean="0">
                <a:solidFill>
                  <a:srgbClr val="00B0F0"/>
                </a:solidFill>
              </a:rPr>
              <a:t>it</a:t>
            </a:r>
            <a:r>
              <a:rPr lang="fr-FR" sz="2400" b="1" i="1" dirty="0" smtClean="0">
                <a:solidFill>
                  <a:srgbClr val="00B0F0"/>
                </a:solidFill>
              </a:rPr>
              <a:t> </a:t>
            </a:r>
            <a:r>
              <a:rPr lang="fr-FR" sz="2400" b="1" i="1" dirty="0" err="1" smtClean="0">
                <a:solidFill>
                  <a:srgbClr val="00B0F0"/>
                </a:solidFill>
              </a:rPr>
              <a:t>performed</a:t>
            </a:r>
            <a:r>
              <a:rPr lang="fr-FR" sz="2400" b="1" i="1" dirty="0" smtClean="0">
                <a:solidFill>
                  <a:srgbClr val="00B0F0"/>
                </a:solidFill>
              </a:rPr>
              <a:t>?</a:t>
            </a: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900" dirty="0" smtClean="0"/>
          </a:p>
          <a:p>
            <a:pPr lvl="2">
              <a:buFont typeface="Wingdings" pitchFamily="2" charset="2"/>
              <a:buChar char="q"/>
            </a:pPr>
            <a:r>
              <a:rPr lang="fr-FR" sz="2400" dirty="0" smtClean="0"/>
              <a:t> Use </a:t>
            </a:r>
            <a:r>
              <a:rPr lang="fr-FR" sz="2400" dirty="0" err="1" smtClean="0"/>
              <a:t>OpenCV</a:t>
            </a:r>
            <a:r>
              <a:rPr lang="fr-FR" sz="2400" dirty="0" smtClean="0"/>
              <a:t> HSV </a:t>
            </a:r>
            <a:r>
              <a:rPr lang="fr-FR" sz="2400" dirty="0" err="1" smtClean="0"/>
              <a:t>Color</a:t>
            </a:r>
            <a:r>
              <a:rPr lang="fr-FR" sz="2400" dirty="0" smtClean="0"/>
              <a:t> </a:t>
            </a:r>
            <a:r>
              <a:rPr lang="fr-FR" sz="2400" dirty="0" err="1" smtClean="0"/>
              <a:t>Space</a:t>
            </a:r>
            <a:endParaRPr lang="fr-FR" sz="2400" dirty="0" smtClean="0"/>
          </a:p>
          <a:p>
            <a:pPr lvl="2">
              <a:buFont typeface="Wingdings" pitchFamily="2" charset="2"/>
              <a:buChar char="q"/>
            </a:pPr>
            <a:r>
              <a:rPr lang="fr-FR" sz="2400" dirty="0" smtClean="0"/>
              <a:t> </a:t>
            </a:r>
            <a:r>
              <a:rPr lang="fr-FR" sz="2400" dirty="0" err="1" smtClean="0"/>
              <a:t>Closing</a:t>
            </a:r>
            <a:r>
              <a:rPr lang="fr-FR" sz="2400" dirty="0" smtClean="0"/>
              <a:t> to </a:t>
            </a:r>
            <a:r>
              <a:rPr lang="fr-FR" sz="2400" dirty="0" err="1" smtClean="0"/>
              <a:t>Reduce</a:t>
            </a:r>
            <a:r>
              <a:rPr lang="fr-FR" sz="2400" dirty="0" smtClean="0"/>
              <a:t> the Noise of the Image</a:t>
            </a:r>
          </a:p>
          <a:p>
            <a:endParaRPr lang="fr-FR" sz="2400" dirty="0" smtClean="0"/>
          </a:p>
        </p:txBody>
      </p:sp>
      <p:pic>
        <p:nvPicPr>
          <p:cNvPr id="15" name="Image 14" descr="HSV_co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3501008"/>
            <a:ext cx="2407779" cy="1926223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1259632" y="465313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H</a:t>
            </a:r>
            <a:r>
              <a:rPr lang="fr-FR" sz="2400" dirty="0" smtClean="0"/>
              <a:t> = </a:t>
            </a:r>
            <a:r>
              <a:rPr lang="fr-FR" sz="2400" b="1" dirty="0" smtClean="0"/>
              <a:t>H</a:t>
            </a:r>
            <a:r>
              <a:rPr lang="fr-FR" sz="2400" dirty="0" smtClean="0"/>
              <a:t>UE  </a:t>
            </a:r>
            <a:r>
              <a:rPr lang="fr-FR" sz="2400" dirty="0" smtClean="0">
                <a:sym typeface="Wingdings" pitchFamily="2" charset="2"/>
              </a:rPr>
              <a:t> </a:t>
            </a:r>
            <a:r>
              <a:rPr lang="fr-FR" sz="2400" dirty="0" err="1" smtClean="0"/>
              <a:t>Color</a:t>
            </a:r>
            <a:endParaRPr lang="fr-FR" sz="2400" dirty="0"/>
          </a:p>
        </p:txBody>
      </p:sp>
      <p:grpSp>
        <p:nvGrpSpPr>
          <p:cNvPr id="45" name="Groupe 44"/>
          <p:cNvGrpSpPr/>
          <p:nvPr/>
        </p:nvGrpSpPr>
        <p:grpSpPr>
          <a:xfrm>
            <a:off x="4860032" y="5157192"/>
            <a:ext cx="1152128" cy="1152128"/>
            <a:chOff x="7380312" y="4742076"/>
            <a:chExt cx="1423045" cy="1423045"/>
          </a:xfrm>
        </p:grpSpPr>
        <p:pic>
          <p:nvPicPr>
            <p:cNvPr id="13" name="Image 12" descr="cel4opn2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80312" y="4742076"/>
              <a:ext cx="1423045" cy="1423045"/>
            </a:xfrm>
            <a:prstGeom prst="rect">
              <a:avLst/>
            </a:prstGeom>
          </p:spPr>
        </p:pic>
        <p:sp>
          <p:nvSpPr>
            <p:cNvPr id="17" name="ZoneTexte 16"/>
            <p:cNvSpPr txBox="1"/>
            <p:nvPr/>
          </p:nvSpPr>
          <p:spPr>
            <a:xfrm>
              <a:off x="7558193" y="5275718"/>
              <a:ext cx="1129266" cy="456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rgbClr val="7030A0"/>
                  </a:solidFill>
                </a:rPr>
                <a:t>AFTER</a:t>
              </a:r>
              <a:endParaRPr lang="fr-FR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1115616" y="5085184"/>
            <a:ext cx="1152128" cy="1152128"/>
            <a:chOff x="-3996952" y="10773816"/>
            <a:chExt cx="1152128" cy="1152128"/>
          </a:xfrm>
        </p:grpSpPr>
        <p:pic>
          <p:nvPicPr>
            <p:cNvPr id="14" name="Image 13" descr="cel4thr3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-3996952" y="10773816"/>
              <a:ext cx="1152128" cy="1152128"/>
            </a:xfrm>
            <a:prstGeom prst="rect">
              <a:avLst/>
            </a:prstGeom>
          </p:spPr>
        </p:pic>
        <p:sp>
          <p:nvSpPr>
            <p:cNvPr id="19" name="ZoneTexte 18"/>
            <p:cNvSpPr txBox="1"/>
            <p:nvPr/>
          </p:nvSpPr>
          <p:spPr>
            <a:xfrm>
              <a:off x="-3924944" y="11205864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rgbClr val="7030A0"/>
                  </a:solidFill>
                </a:rPr>
                <a:t>BEFORE</a:t>
              </a:r>
              <a:endParaRPr lang="fr-FR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33" name="Groupe 32"/>
          <p:cNvGrpSpPr/>
          <p:nvPr/>
        </p:nvGrpSpPr>
        <p:grpSpPr>
          <a:xfrm>
            <a:off x="5364088" y="3284984"/>
            <a:ext cx="3312368" cy="792088"/>
            <a:chOff x="5364088" y="3284984"/>
            <a:chExt cx="3312368" cy="792088"/>
          </a:xfrm>
        </p:grpSpPr>
        <p:sp>
          <p:nvSpPr>
            <p:cNvPr id="21" name="Ellipse 20"/>
            <p:cNvSpPr/>
            <p:nvPr/>
          </p:nvSpPr>
          <p:spPr>
            <a:xfrm>
              <a:off x="5364088" y="3284984"/>
              <a:ext cx="3312368" cy="792088"/>
            </a:xfrm>
            <a:prstGeom prst="ellipse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6876256" y="3501008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rgbClr val="FF0000"/>
                  </a:solidFill>
                </a:rPr>
                <a:t>H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4" name="ZoneTexte 33"/>
          <p:cNvSpPr txBox="1"/>
          <p:nvPr/>
        </p:nvSpPr>
        <p:spPr>
          <a:xfrm>
            <a:off x="1259632" y="501317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 S</a:t>
            </a:r>
            <a:r>
              <a:rPr lang="fr-FR" sz="2400" dirty="0" smtClean="0"/>
              <a:t> = </a:t>
            </a:r>
            <a:r>
              <a:rPr lang="fr-FR" sz="2400" b="1" dirty="0" smtClean="0"/>
              <a:t>S</a:t>
            </a:r>
            <a:r>
              <a:rPr lang="fr-FR" sz="2400" dirty="0" smtClean="0"/>
              <a:t>ATURATION </a:t>
            </a:r>
            <a:r>
              <a:rPr lang="fr-FR" sz="2400" dirty="0" smtClean="0">
                <a:sym typeface="Wingdings" pitchFamily="2" charset="2"/>
              </a:rPr>
              <a:t> </a:t>
            </a:r>
            <a:r>
              <a:rPr lang="fr-FR" sz="2400" dirty="0" err="1" smtClean="0"/>
              <a:t>Color’s</a:t>
            </a:r>
            <a:r>
              <a:rPr lang="fr-FR" sz="2400" dirty="0" smtClean="0"/>
              <a:t> </a:t>
            </a:r>
            <a:r>
              <a:rPr lang="fr-FR" sz="2400" dirty="0" err="1" smtClean="0"/>
              <a:t>Intensity</a:t>
            </a:r>
            <a:endParaRPr lang="fr-FR" sz="2400" dirty="0"/>
          </a:p>
        </p:txBody>
      </p:sp>
      <p:sp>
        <p:nvSpPr>
          <p:cNvPr id="35" name="ZoneTexte 34"/>
          <p:cNvSpPr txBox="1"/>
          <p:nvPr/>
        </p:nvSpPr>
        <p:spPr>
          <a:xfrm>
            <a:off x="1259632" y="537321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V </a:t>
            </a:r>
            <a:r>
              <a:rPr lang="fr-FR" sz="2400" dirty="0" smtClean="0"/>
              <a:t>= </a:t>
            </a:r>
            <a:r>
              <a:rPr lang="fr-FR" sz="2400" b="1" dirty="0" smtClean="0"/>
              <a:t>V</a:t>
            </a:r>
            <a:r>
              <a:rPr lang="fr-FR" sz="2400" dirty="0" smtClean="0"/>
              <a:t>ALUE </a:t>
            </a:r>
            <a:r>
              <a:rPr lang="fr-FR" sz="2400" dirty="0" smtClean="0">
                <a:sym typeface="Wingdings" pitchFamily="2" charset="2"/>
              </a:rPr>
              <a:t> </a:t>
            </a:r>
            <a:r>
              <a:rPr lang="fr-FR" sz="2400" dirty="0" err="1" smtClean="0"/>
              <a:t>Color’s</a:t>
            </a:r>
            <a:r>
              <a:rPr lang="fr-FR" sz="2400" dirty="0" smtClean="0"/>
              <a:t> </a:t>
            </a:r>
            <a:r>
              <a:rPr lang="fr-FR" sz="2400" dirty="0" err="1" smtClean="0"/>
              <a:t>Brightness</a:t>
            </a:r>
            <a:endParaRPr lang="fr-FR" sz="2400" dirty="0"/>
          </a:p>
        </p:txBody>
      </p:sp>
      <p:grpSp>
        <p:nvGrpSpPr>
          <p:cNvPr id="37" name="Groupe 36"/>
          <p:cNvGrpSpPr/>
          <p:nvPr/>
        </p:nvGrpSpPr>
        <p:grpSpPr>
          <a:xfrm>
            <a:off x="6300192" y="3501008"/>
            <a:ext cx="720080" cy="648072"/>
            <a:chOff x="6300192" y="3501008"/>
            <a:chExt cx="720080" cy="648072"/>
          </a:xfrm>
        </p:grpSpPr>
        <p:cxnSp>
          <p:nvCxnSpPr>
            <p:cNvPr id="23" name="Connecteur droit avec flèche 22"/>
            <p:cNvCxnSpPr/>
            <p:nvPr/>
          </p:nvCxnSpPr>
          <p:spPr>
            <a:xfrm flipH="1">
              <a:off x="6300192" y="3717032"/>
              <a:ext cx="720080" cy="43204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oneTexte 35"/>
            <p:cNvSpPr txBox="1"/>
            <p:nvPr/>
          </p:nvSpPr>
          <p:spPr>
            <a:xfrm>
              <a:off x="6444208" y="3501008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rgbClr val="FF0000"/>
                  </a:solidFill>
                </a:rPr>
                <a:t>S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3" name="Groupe 42"/>
          <p:cNvGrpSpPr/>
          <p:nvPr/>
        </p:nvGrpSpPr>
        <p:grpSpPr>
          <a:xfrm>
            <a:off x="6660232" y="3717032"/>
            <a:ext cx="360040" cy="1944216"/>
            <a:chOff x="6660232" y="3717032"/>
            <a:chExt cx="360040" cy="1944216"/>
          </a:xfrm>
        </p:grpSpPr>
        <p:cxnSp>
          <p:nvCxnSpPr>
            <p:cNvPr id="39" name="Connecteur droit 38"/>
            <p:cNvCxnSpPr/>
            <p:nvPr/>
          </p:nvCxnSpPr>
          <p:spPr>
            <a:xfrm>
              <a:off x="7020272" y="3717032"/>
              <a:ext cx="0" cy="194421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ZoneTexte 41"/>
            <p:cNvSpPr txBox="1"/>
            <p:nvPr/>
          </p:nvSpPr>
          <p:spPr>
            <a:xfrm>
              <a:off x="6660232" y="4509120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rgbClr val="FF0000"/>
                  </a:solidFill>
                </a:rPr>
                <a:t>V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2483768" y="5445224"/>
            <a:ext cx="1819118" cy="832158"/>
            <a:chOff x="1738166" y="-1487685"/>
            <a:chExt cx="1008112" cy="586446"/>
          </a:xfrm>
        </p:grpSpPr>
        <p:sp>
          <p:nvSpPr>
            <p:cNvPr id="47" name="Flèche droite à entaille 46"/>
            <p:cNvSpPr/>
            <p:nvPr/>
          </p:nvSpPr>
          <p:spPr>
            <a:xfrm>
              <a:off x="1887667" y="-1487685"/>
              <a:ext cx="772053" cy="262099"/>
            </a:xfrm>
            <a:prstGeom prst="notched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1738166" y="-1183208"/>
              <a:ext cx="1008112" cy="281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err="1" smtClean="0"/>
                <a:t>Closing</a:t>
              </a:r>
              <a:endParaRPr lang="fr-FR" sz="2000" b="1" dirty="0"/>
            </a:p>
          </p:txBody>
        </p:sp>
      </p:grpSp>
      <p:sp>
        <p:nvSpPr>
          <p:cNvPr id="49" name="ZoneTexte 48"/>
          <p:cNvSpPr txBox="1"/>
          <p:nvPr/>
        </p:nvSpPr>
        <p:spPr>
          <a:xfrm>
            <a:off x="8100392" y="63813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&amp;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50" name="Picture 8" descr="C:\Users\Dorlyss\Downloads\Noriginal(2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6381328"/>
            <a:ext cx="2376264" cy="4011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1" name="Picture 9" descr="C:\Users\Dorlyss\Downloads\Norigina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04448" y="6165304"/>
            <a:ext cx="432048" cy="6058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1" name="Picture 2" descr="Creative Commons License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598493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p"/>
      <p:bldP spid="16" grpId="0"/>
      <p:bldP spid="16" grpId="1"/>
      <p:bldP spid="34" grpId="0"/>
      <p:bldP spid="34" grpId="1"/>
      <p:bldP spid="35" grpId="0"/>
      <p:bldP spid="3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Recognition :  </a:t>
            </a:r>
            <a:r>
              <a:rPr lang="fr-FR" b="1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Color</a:t>
            </a:r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 &amp; Shape</a:t>
            </a:r>
            <a:endParaRPr lang="fr-FR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427113"/>
            <a:ext cx="2555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SHAIPICKU / May 2012 - July 2012</a:t>
            </a:r>
          </a:p>
          <a:p>
            <a:r>
              <a:rPr lang="fr-FR" sz="1100" i="1" dirty="0" smtClean="0"/>
              <a:t>MARLEIX Mathieu – VATON Doris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0" y="1124744"/>
            <a:ext cx="91440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fr-FR" sz="2800" b="1" i="1" dirty="0" err="1" smtClean="0"/>
              <a:t>Form’s</a:t>
            </a:r>
            <a:r>
              <a:rPr lang="fr-FR" sz="2800" b="1" i="1" dirty="0" smtClean="0"/>
              <a:t> Recognition</a:t>
            </a:r>
          </a:p>
          <a:p>
            <a:pPr lvl="1"/>
            <a:endParaRPr lang="fr-FR" sz="900" b="1" i="1" dirty="0" smtClean="0"/>
          </a:p>
          <a:p>
            <a:pPr lvl="1"/>
            <a:r>
              <a:rPr lang="fr-FR" sz="2400" dirty="0" smtClean="0"/>
              <a:t>	</a:t>
            </a:r>
            <a:r>
              <a:rPr lang="fr-FR" sz="2400" b="1" i="1" dirty="0" smtClean="0">
                <a:solidFill>
                  <a:srgbClr val="00B0F0"/>
                </a:solidFill>
                <a:sym typeface="Wingdings" pitchFamily="2" charset="2"/>
              </a:rPr>
              <a:t> </a:t>
            </a:r>
            <a:r>
              <a:rPr lang="fr-FR" sz="2400" b="1" i="1" dirty="0" err="1" smtClean="0">
                <a:solidFill>
                  <a:srgbClr val="00B0F0"/>
                </a:solidFill>
                <a:sym typeface="Wingdings" pitchFamily="2" charset="2"/>
              </a:rPr>
              <a:t>After</a:t>
            </a:r>
            <a:r>
              <a:rPr lang="fr-FR" sz="2400" b="1" i="1" dirty="0" smtClean="0">
                <a:solidFill>
                  <a:srgbClr val="00B0F0"/>
                </a:solidFill>
                <a:sym typeface="Wingdings" pitchFamily="2" charset="2"/>
              </a:rPr>
              <a:t> </a:t>
            </a:r>
            <a:r>
              <a:rPr lang="fr-FR" sz="2400" b="1" i="1" dirty="0" err="1" smtClean="0">
                <a:solidFill>
                  <a:srgbClr val="00B0F0"/>
                </a:solidFill>
                <a:sym typeface="Wingdings" pitchFamily="2" charset="2"/>
              </a:rPr>
              <a:t>Color’s</a:t>
            </a:r>
            <a:r>
              <a:rPr lang="fr-FR" sz="2400" b="1" i="1" dirty="0" smtClean="0">
                <a:solidFill>
                  <a:srgbClr val="00B0F0"/>
                </a:solidFill>
                <a:sym typeface="Wingdings" pitchFamily="2" charset="2"/>
              </a:rPr>
              <a:t> Recognition : </a:t>
            </a:r>
          </a:p>
          <a:p>
            <a:pPr lvl="1"/>
            <a:r>
              <a:rPr lang="fr-FR" sz="2400" dirty="0" smtClean="0">
                <a:sym typeface="Wingdings" pitchFamily="2" charset="2"/>
              </a:rPr>
              <a:t>		</a:t>
            </a:r>
            <a:r>
              <a:rPr lang="fr-FR" sz="2400" dirty="0" err="1" smtClean="0">
                <a:sym typeface="Wingdings" pitchFamily="2" charset="2"/>
              </a:rPr>
              <a:t>Object’s</a:t>
            </a:r>
            <a:r>
              <a:rPr lang="fr-FR" sz="2400" dirty="0" smtClean="0">
                <a:sym typeface="Wingdings" pitchFamily="2" charset="2"/>
              </a:rPr>
              <a:t> </a:t>
            </a:r>
            <a:r>
              <a:rPr lang="fr-FR" sz="2400" dirty="0" err="1" smtClean="0">
                <a:sym typeface="Wingdings" pitchFamily="2" charset="2"/>
              </a:rPr>
              <a:t>Color</a:t>
            </a:r>
            <a:r>
              <a:rPr lang="fr-FR" sz="2400" dirty="0" smtClean="0">
                <a:sym typeface="Wingdings" pitchFamily="2" charset="2"/>
              </a:rPr>
              <a:t> </a:t>
            </a:r>
            <a:r>
              <a:rPr lang="fr-FR" sz="2400" dirty="0" err="1" smtClean="0">
                <a:sym typeface="Wingdings" pitchFamily="2" charset="2"/>
              </a:rPr>
              <a:t>is</a:t>
            </a:r>
            <a:r>
              <a:rPr lang="fr-FR" sz="2400" dirty="0" smtClean="0">
                <a:sym typeface="Wingdings" pitchFamily="2" charset="2"/>
              </a:rPr>
              <a:t> White and </a:t>
            </a:r>
            <a:r>
              <a:rPr lang="fr-FR" sz="2400" dirty="0" err="1" smtClean="0">
                <a:sym typeface="Wingdings" pitchFamily="2" charset="2"/>
              </a:rPr>
              <a:t>Surroundings</a:t>
            </a:r>
            <a:r>
              <a:rPr lang="fr-FR" sz="2400" dirty="0" smtClean="0">
                <a:sym typeface="Wingdings" pitchFamily="2" charset="2"/>
              </a:rPr>
              <a:t> are Black</a:t>
            </a:r>
          </a:p>
          <a:p>
            <a:pPr lvl="1"/>
            <a:r>
              <a:rPr lang="fr-FR" sz="2400" dirty="0" smtClean="0">
                <a:sym typeface="Wingdings" pitchFamily="2" charset="2"/>
              </a:rPr>
              <a:t> </a:t>
            </a:r>
            <a:endParaRPr lang="fr-FR" sz="1400" dirty="0" smtClean="0">
              <a:sym typeface="Wingdings" pitchFamily="2" charset="2"/>
            </a:endParaRPr>
          </a:p>
          <a:p>
            <a:pPr lvl="1"/>
            <a:r>
              <a:rPr lang="fr-FR" sz="2400" dirty="0" smtClean="0">
                <a:sym typeface="Wingdings" pitchFamily="2" charset="2"/>
              </a:rPr>
              <a:t>	</a:t>
            </a:r>
            <a:r>
              <a:rPr lang="fr-FR" sz="2400" b="1" i="1" dirty="0" smtClean="0">
                <a:solidFill>
                  <a:srgbClr val="00B0F0"/>
                </a:solidFill>
                <a:sym typeface="Wingdings" pitchFamily="2" charset="2"/>
              </a:rPr>
              <a:t> First </a:t>
            </a:r>
            <a:r>
              <a:rPr lang="fr-FR" sz="2400" b="1" i="1" dirty="0" err="1" smtClean="0">
                <a:solidFill>
                  <a:srgbClr val="00B0F0"/>
                </a:solidFill>
                <a:sym typeface="Wingdings" pitchFamily="2" charset="2"/>
              </a:rPr>
              <a:t>Step</a:t>
            </a:r>
            <a:r>
              <a:rPr lang="fr-FR" sz="2400" b="1" i="1" dirty="0" smtClean="0">
                <a:solidFill>
                  <a:srgbClr val="00B0F0"/>
                </a:solidFill>
                <a:sym typeface="Wingdings" pitchFamily="2" charset="2"/>
              </a:rPr>
              <a:t> : </a:t>
            </a:r>
          </a:p>
          <a:p>
            <a:pPr lvl="1"/>
            <a:r>
              <a:rPr lang="fr-FR" sz="2400" dirty="0" smtClean="0">
                <a:sym typeface="Wingdings" pitchFamily="2" charset="2"/>
              </a:rPr>
              <a:t>		</a:t>
            </a:r>
            <a:r>
              <a:rPr lang="fr-FR" sz="2400" dirty="0" err="1" smtClean="0">
                <a:sym typeface="Wingdings" pitchFamily="2" charset="2"/>
              </a:rPr>
              <a:t>Extracting</a:t>
            </a:r>
            <a:r>
              <a:rPr lang="fr-FR" sz="2400" dirty="0" smtClean="0">
                <a:sym typeface="Wingdings" pitchFamily="2" charset="2"/>
              </a:rPr>
              <a:t> the </a:t>
            </a:r>
            <a:r>
              <a:rPr lang="fr-FR" sz="2400" dirty="0" err="1" smtClean="0">
                <a:sym typeface="Wingdings" pitchFamily="2" charset="2"/>
              </a:rPr>
              <a:t>Edges</a:t>
            </a:r>
            <a:endParaRPr lang="fr-FR" sz="2400" dirty="0" smtClean="0">
              <a:sym typeface="Wingdings" pitchFamily="2" charset="2"/>
            </a:endParaRPr>
          </a:p>
          <a:p>
            <a:pPr lvl="1"/>
            <a:r>
              <a:rPr lang="fr-FR" sz="2400" dirty="0" smtClean="0">
                <a:sym typeface="Wingdings" pitchFamily="2" charset="2"/>
              </a:rPr>
              <a:t> </a:t>
            </a:r>
            <a:endParaRPr lang="fr-FR" sz="1200" dirty="0" smtClean="0">
              <a:sym typeface="Wingdings" pitchFamily="2" charset="2"/>
            </a:endParaRPr>
          </a:p>
          <a:p>
            <a:pPr lvl="1"/>
            <a:r>
              <a:rPr lang="fr-FR" sz="2400" dirty="0" smtClean="0">
                <a:sym typeface="Wingdings" pitchFamily="2" charset="2"/>
              </a:rPr>
              <a:t>	</a:t>
            </a:r>
            <a:r>
              <a:rPr lang="fr-FR" sz="2400" b="1" i="1" dirty="0" smtClean="0">
                <a:solidFill>
                  <a:srgbClr val="00B0F0"/>
                </a:solidFill>
                <a:sym typeface="Wingdings" pitchFamily="2" charset="2"/>
              </a:rPr>
              <a:t> Second </a:t>
            </a:r>
            <a:r>
              <a:rPr lang="fr-FR" sz="2400" b="1" i="1" dirty="0" err="1" smtClean="0">
                <a:solidFill>
                  <a:srgbClr val="00B0F0"/>
                </a:solidFill>
                <a:sym typeface="Wingdings" pitchFamily="2" charset="2"/>
              </a:rPr>
              <a:t>Step</a:t>
            </a:r>
            <a:r>
              <a:rPr lang="fr-FR" sz="2400" b="1" i="1" dirty="0" smtClean="0">
                <a:solidFill>
                  <a:srgbClr val="00B0F0"/>
                </a:solidFill>
                <a:sym typeface="Wingdings" pitchFamily="2" charset="2"/>
              </a:rPr>
              <a:t> : </a:t>
            </a:r>
            <a:endParaRPr lang="fr-FR" sz="2400" dirty="0" smtClean="0">
              <a:sym typeface="Wingdings" pitchFamily="2" charset="2"/>
            </a:endParaRPr>
          </a:p>
          <a:p>
            <a:pPr lvl="1"/>
            <a:r>
              <a:rPr lang="fr-FR" sz="2400" dirty="0" smtClean="0">
                <a:sym typeface="Wingdings" pitchFamily="2" charset="2"/>
              </a:rPr>
              <a:t>		</a:t>
            </a:r>
            <a:r>
              <a:rPr lang="fr-FR" sz="2400" dirty="0" err="1" smtClean="0">
                <a:sym typeface="Wingdings" pitchFamily="2" charset="2"/>
              </a:rPr>
              <a:t>Calculation</a:t>
            </a:r>
            <a:r>
              <a:rPr lang="fr-FR" sz="2400" dirty="0" smtClean="0">
                <a:sym typeface="Wingdings" pitchFamily="2" charset="2"/>
              </a:rPr>
              <a:t> of the </a:t>
            </a:r>
            <a:r>
              <a:rPr lang="fr-FR" sz="2400" dirty="0" err="1" smtClean="0">
                <a:sym typeface="Wingdings" pitchFamily="2" charset="2"/>
              </a:rPr>
              <a:t>Following</a:t>
            </a:r>
            <a:r>
              <a:rPr lang="fr-FR" sz="2400" dirty="0" smtClean="0">
                <a:sym typeface="Wingdings" pitchFamily="2" charset="2"/>
              </a:rPr>
              <a:t> Ratio </a:t>
            </a:r>
            <a:br>
              <a:rPr lang="fr-FR" sz="2400" dirty="0" smtClean="0">
                <a:sym typeface="Wingdings" pitchFamily="2" charset="2"/>
              </a:rPr>
            </a:br>
            <a:r>
              <a:rPr lang="fr-FR" sz="2400" dirty="0" smtClean="0">
                <a:sym typeface="Wingdings" pitchFamily="2" charset="2"/>
              </a:rPr>
              <a:t> </a:t>
            </a:r>
            <a:endParaRPr lang="fr-FR" sz="1400" dirty="0" smtClean="0">
              <a:sym typeface="Wingdings" pitchFamily="2" charset="2"/>
            </a:endParaRPr>
          </a:p>
          <a:p>
            <a:pPr lvl="1"/>
            <a:r>
              <a:rPr lang="fr-FR" sz="2400" b="1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Metric_shape</a:t>
            </a:r>
            <a:r>
              <a:rPr lang="fr-FR" sz="2400" b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= </a:t>
            </a:r>
            <a:r>
              <a:rPr lang="fr-FR" sz="2400" b="1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Shape_Area</a:t>
            </a:r>
            <a:r>
              <a:rPr lang="fr-FR" sz="2400" b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* </a:t>
            </a:r>
            <a:r>
              <a:rPr lang="fr-FR" sz="2400" b="1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C</a:t>
            </a:r>
            <a:r>
              <a:rPr lang="fr-FR" sz="2400" b="1" baseline="-250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Shape</a:t>
            </a:r>
            <a:r>
              <a:rPr lang="fr-FR" sz="2400" b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/(</a:t>
            </a:r>
            <a:r>
              <a:rPr lang="fr-FR" sz="2400" b="1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Shape_Perimeter</a:t>
            </a:r>
            <a:r>
              <a:rPr lang="fr-FR" sz="2400" b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)² </a:t>
            </a:r>
            <a:br>
              <a:rPr lang="fr-FR" sz="2400" b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</a:br>
            <a:r>
              <a:rPr lang="fr-FR" sz="800" b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 </a:t>
            </a:r>
            <a:r>
              <a:rPr lang="fr-FR" sz="800" dirty="0" smtClean="0">
                <a:sym typeface="Wingdings" pitchFamily="2" charset="2"/>
              </a:rPr>
              <a:t>	</a:t>
            </a:r>
          </a:p>
          <a:p>
            <a:pPr lvl="1"/>
            <a:r>
              <a:rPr lang="fr-FR" sz="2400" dirty="0" smtClean="0">
                <a:sym typeface="Wingdings" pitchFamily="2" charset="2"/>
              </a:rPr>
              <a:t>		</a:t>
            </a:r>
            <a:r>
              <a:rPr lang="fr-FR" sz="2400" dirty="0" err="1" smtClean="0">
                <a:sym typeface="Wingdings" pitchFamily="2" charset="2"/>
              </a:rPr>
              <a:t>Perfect</a:t>
            </a:r>
            <a:r>
              <a:rPr lang="fr-FR" sz="2400" dirty="0" smtClean="0">
                <a:sym typeface="Wingdings" pitchFamily="2" charset="2"/>
              </a:rPr>
              <a:t> Shape  </a:t>
            </a:r>
            <a:r>
              <a:rPr lang="fr-FR" sz="2400" dirty="0" err="1" smtClean="0">
                <a:sym typeface="Wingdings" pitchFamily="2" charset="2"/>
              </a:rPr>
              <a:t>Metric_Shape</a:t>
            </a:r>
            <a:r>
              <a:rPr lang="fr-FR" sz="2400" dirty="0" smtClean="0">
                <a:sym typeface="Wingdings" pitchFamily="2" charset="2"/>
              </a:rPr>
              <a:t>  =  1</a:t>
            </a:r>
          </a:p>
          <a:p>
            <a:pPr lvl="1"/>
            <a:r>
              <a:rPr lang="fr-FR" sz="2400" dirty="0" smtClean="0">
                <a:sym typeface="Wingdings" pitchFamily="2" charset="2"/>
              </a:rPr>
              <a:t>	        </a:t>
            </a:r>
            <a:r>
              <a:rPr lang="fr-FR" sz="2400" dirty="0" err="1" smtClean="0">
                <a:sym typeface="Wingdings" pitchFamily="2" charset="2"/>
              </a:rPr>
              <a:t>Deformed</a:t>
            </a:r>
            <a:r>
              <a:rPr lang="fr-FR" sz="2400" dirty="0" smtClean="0">
                <a:sym typeface="Wingdings" pitchFamily="2" charset="2"/>
              </a:rPr>
              <a:t> Shape </a:t>
            </a:r>
            <a:r>
              <a:rPr lang="fr-FR" sz="2400" dirty="0" err="1" smtClean="0">
                <a:sym typeface="Wingdings" pitchFamily="2" charset="2"/>
              </a:rPr>
              <a:t>Metric_Shape</a:t>
            </a:r>
            <a:r>
              <a:rPr lang="fr-FR" sz="2400" dirty="0" smtClean="0">
                <a:sym typeface="Wingdings" pitchFamily="2" charset="2"/>
              </a:rPr>
              <a:t>  &lt; 1</a:t>
            </a:r>
            <a:br>
              <a:rPr lang="fr-FR" sz="2400" dirty="0" smtClean="0">
                <a:sym typeface="Wingdings" pitchFamily="2" charset="2"/>
              </a:rPr>
            </a:br>
            <a:r>
              <a:rPr lang="fr-FR" sz="2400" dirty="0" smtClean="0">
                <a:sym typeface="Wingdings" pitchFamily="2" charset="2"/>
              </a:rPr>
              <a:t/>
            </a:r>
            <a:br>
              <a:rPr lang="fr-FR" sz="2400" dirty="0" smtClean="0">
                <a:sym typeface="Wingdings" pitchFamily="2" charset="2"/>
              </a:rPr>
            </a:br>
            <a:r>
              <a:rPr lang="fr-FR" sz="2400" dirty="0" smtClean="0">
                <a:sym typeface="Wingdings" pitchFamily="2" charset="2"/>
              </a:rPr>
              <a:t/>
            </a:r>
            <a:br>
              <a:rPr lang="fr-FR" sz="2400" dirty="0" smtClean="0">
                <a:sym typeface="Wingdings" pitchFamily="2" charset="2"/>
              </a:rPr>
            </a:br>
            <a:endParaRPr lang="fr-FR" sz="2400" dirty="0" smtClean="0"/>
          </a:p>
        </p:txBody>
      </p:sp>
      <p:pic>
        <p:nvPicPr>
          <p:cNvPr id="12" name="Image 11" descr="javacvpro_exemple_HoughCircle.png"/>
          <p:cNvPicPr>
            <a:picLocks noChangeAspect="1"/>
          </p:cNvPicPr>
          <p:nvPr/>
        </p:nvPicPr>
        <p:blipFill>
          <a:blip r:embed="rId2" cstate="print"/>
          <a:srcRect l="18597" t="20353" r="67446" b="63341"/>
          <a:stretch>
            <a:fillRect/>
          </a:stretch>
        </p:blipFill>
        <p:spPr>
          <a:xfrm>
            <a:off x="5508104" y="1052736"/>
            <a:ext cx="864096" cy="792088"/>
          </a:xfrm>
          <a:prstGeom prst="rect">
            <a:avLst/>
          </a:prstGeom>
        </p:spPr>
      </p:pic>
      <p:pic>
        <p:nvPicPr>
          <p:cNvPr id="13" name="Image 12" descr="javacvpro_exemple_HoughCircle.png"/>
          <p:cNvPicPr>
            <a:picLocks noChangeAspect="1"/>
          </p:cNvPicPr>
          <p:nvPr/>
        </p:nvPicPr>
        <p:blipFill>
          <a:blip r:embed="rId2" cstate="print"/>
          <a:srcRect l="68609" t="18871" r="18597" b="64823"/>
          <a:stretch>
            <a:fillRect/>
          </a:stretch>
        </p:blipFill>
        <p:spPr>
          <a:xfrm>
            <a:off x="7596336" y="1052736"/>
            <a:ext cx="792088" cy="792088"/>
          </a:xfrm>
          <a:prstGeom prst="rect">
            <a:avLst/>
          </a:prstGeom>
        </p:spPr>
      </p:pic>
      <p:pic>
        <p:nvPicPr>
          <p:cNvPr id="14" name="Image 13" descr="javacvpro_exemple_HoughCircle.png"/>
          <p:cNvPicPr>
            <a:picLocks noChangeAspect="1"/>
          </p:cNvPicPr>
          <p:nvPr/>
        </p:nvPicPr>
        <p:blipFill>
          <a:blip r:embed="rId2" cstate="print"/>
          <a:srcRect l="18597" t="66305" r="67446" b="17388"/>
          <a:stretch>
            <a:fillRect/>
          </a:stretch>
        </p:blipFill>
        <p:spPr>
          <a:xfrm>
            <a:off x="7596336" y="2780928"/>
            <a:ext cx="864096" cy="792088"/>
          </a:xfrm>
          <a:prstGeom prst="rect">
            <a:avLst/>
          </a:prstGeom>
        </p:spPr>
      </p:pic>
      <p:pic>
        <p:nvPicPr>
          <p:cNvPr id="15" name="Image 14" descr="javacvpro_exemple_HoughCircle.png"/>
          <p:cNvPicPr>
            <a:picLocks noChangeAspect="1"/>
          </p:cNvPicPr>
          <p:nvPr/>
        </p:nvPicPr>
        <p:blipFill>
          <a:blip r:embed="rId2" cstate="print"/>
          <a:srcRect l="68609" t="18871" r="18597" b="64823"/>
          <a:stretch>
            <a:fillRect/>
          </a:stretch>
        </p:blipFill>
        <p:spPr>
          <a:xfrm>
            <a:off x="5508104" y="2780928"/>
            <a:ext cx="792088" cy="792088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7596336" y="5013176"/>
            <a:ext cx="1368152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i="1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With</a:t>
            </a:r>
            <a:endParaRPr lang="fr-FR" sz="1600" b="1" i="1" dirty="0" smtClean="0">
              <a:latin typeface="Andalus" pitchFamily="18" charset="-78"/>
              <a:cs typeface="Andalus" pitchFamily="18" charset="-78"/>
              <a:sym typeface="Wingdings" pitchFamily="2" charset="2"/>
            </a:endParaRPr>
          </a:p>
          <a:p>
            <a:r>
              <a:rPr lang="fr-FR" sz="1600" b="1" i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   </a:t>
            </a:r>
            <a:r>
              <a:rPr lang="fr-FR" sz="1600" b="1" i="1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C</a:t>
            </a:r>
            <a:r>
              <a:rPr lang="fr-FR" sz="1600" b="1" i="1" baseline="-250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Circle</a:t>
            </a:r>
            <a:r>
              <a:rPr lang="fr-FR" sz="1600" b="1" i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= 4*</a:t>
            </a:r>
            <a:r>
              <a:rPr lang="el-GR" sz="1600" b="1" i="1" dirty="0" smtClean="0">
                <a:cs typeface="Andalus" pitchFamily="18" charset="-78"/>
                <a:sym typeface="Wingdings" pitchFamily="2" charset="2"/>
              </a:rPr>
              <a:t>π</a:t>
            </a:r>
            <a:r>
              <a:rPr lang="fr-FR" sz="1600" b="1" i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</a:t>
            </a:r>
            <a:br>
              <a:rPr lang="fr-FR" sz="1600" b="1" i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</a:br>
            <a:r>
              <a:rPr lang="fr-FR" sz="1600" b="1" i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   </a:t>
            </a:r>
            <a:r>
              <a:rPr lang="fr-FR" sz="1600" b="1" i="1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C</a:t>
            </a:r>
            <a:r>
              <a:rPr lang="fr-FR" sz="1600" b="1" i="1" baseline="-250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Square</a:t>
            </a:r>
            <a:r>
              <a:rPr lang="fr-FR" sz="1600" b="1" i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= 16</a:t>
            </a:r>
            <a:br>
              <a:rPr lang="fr-FR" sz="1600" b="1" i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</a:br>
            <a:r>
              <a:rPr lang="fr-FR" sz="1600" b="1" i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   </a:t>
            </a:r>
            <a:r>
              <a:rPr lang="fr-FR" sz="1600" b="1" i="1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C</a:t>
            </a:r>
            <a:r>
              <a:rPr lang="fr-FR" sz="1600" b="1" i="1" baseline="-250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triangle</a:t>
            </a:r>
            <a:r>
              <a:rPr lang="fr-FR" sz="1600" b="1" i="1" baseline="-250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</a:t>
            </a:r>
            <a:r>
              <a:rPr lang="fr-FR" sz="1600" b="1" i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= 18</a:t>
            </a:r>
            <a:endParaRPr lang="fr-FR" sz="16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6516216" y="1268760"/>
            <a:ext cx="936105" cy="648070"/>
            <a:chOff x="1857881" y="-1386193"/>
            <a:chExt cx="518767" cy="484952"/>
          </a:xfrm>
        </p:grpSpPr>
        <p:sp>
          <p:nvSpPr>
            <p:cNvPr id="18" name="Flèche droite à entaille 17"/>
            <p:cNvSpPr/>
            <p:nvPr/>
          </p:nvSpPr>
          <p:spPr>
            <a:xfrm>
              <a:off x="1887667" y="-1386193"/>
              <a:ext cx="488981" cy="160607"/>
            </a:xfrm>
            <a:prstGeom prst="notched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1857881" y="-1183210"/>
              <a:ext cx="518766" cy="281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i="1" dirty="0" err="1" smtClean="0"/>
                <a:t>Color</a:t>
              </a:r>
              <a:endParaRPr lang="fr-FR" sz="2000" b="1" i="1" dirty="0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6516216" y="2996952"/>
            <a:ext cx="936105" cy="671368"/>
            <a:chOff x="1857881" y="-1386193"/>
            <a:chExt cx="518767" cy="502386"/>
          </a:xfrm>
        </p:grpSpPr>
        <p:sp>
          <p:nvSpPr>
            <p:cNvPr id="21" name="Flèche droite à entaille 20"/>
            <p:cNvSpPr/>
            <p:nvPr/>
          </p:nvSpPr>
          <p:spPr>
            <a:xfrm>
              <a:off x="1887667" y="-1386193"/>
              <a:ext cx="488981" cy="160607"/>
            </a:xfrm>
            <a:prstGeom prst="notched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1857881" y="-1183210"/>
              <a:ext cx="518766" cy="299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i="1" dirty="0" err="1" smtClean="0"/>
                <a:t>Edges</a:t>
              </a:r>
              <a:endParaRPr lang="fr-FR" sz="2000" b="1" i="1" dirty="0"/>
            </a:p>
          </p:txBody>
        </p:sp>
      </p:grpSp>
      <p:sp>
        <p:nvSpPr>
          <p:cNvPr id="23" name="ZoneTexte 22"/>
          <p:cNvSpPr txBox="1"/>
          <p:nvPr/>
        </p:nvSpPr>
        <p:spPr>
          <a:xfrm>
            <a:off x="8100392" y="63813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&amp;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24" name="Picture 8" descr="C:\Users\Dorlyss\Downloads\Noriginal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6381328"/>
            <a:ext cx="2376264" cy="4011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5" name="Picture 9" descr="C:\Users\Dorlyss\Downloads\Norigina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04448" y="6165304"/>
            <a:ext cx="432048" cy="6058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6" name="Picture 2" descr="Creative Commons Licens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583174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003232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Arm : Controlled via Bluetooth</a:t>
            </a:r>
            <a:endParaRPr lang="en-US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427113"/>
            <a:ext cx="2555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SHAIPICKU / May 2012 - July 2012</a:t>
            </a:r>
          </a:p>
          <a:p>
            <a:r>
              <a:rPr lang="fr-FR" sz="1100" i="1" dirty="0" smtClean="0"/>
              <a:t>MARLEIX Mathieu – VATON Doris</a:t>
            </a:r>
          </a:p>
        </p:txBody>
      </p:sp>
      <p:pic>
        <p:nvPicPr>
          <p:cNvPr id="10" name="Image 9" descr="Schéma cinématique bras.jpg"/>
          <p:cNvPicPr>
            <a:picLocks noChangeAspect="1"/>
          </p:cNvPicPr>
          <p:nvPr/>
        </p:nvPicPr>
        <p:blipFill>
          <a:blip r:embed="rId2" cstate="print"/>
          <a:srcRect l="1689" t="5727" r="8876" b="2638"/>
          <a:stretch>
            <a:fillRect/>
          </a:stretch>
        </p:blipFill>
        <p:spPr>
          <a:xfrm>
            <a:off x="323528" y="1484784"/>
            <a:ext cx="3816424" cy="4608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33" name="Groupe 32"/>
          <p:cNvGrpSpPr/>
          <p:nvPr/>
        </p:nvGrpSpPr>
        <p:grpSpPr>
          <a:xfrm>
            <a:off x="2123728" y="3933056"/>
            <a:ext cx="1224136" cy="338554"/>
            <a:chOff x="2123728" y="3933056"/>
            <a:chExt cx="1224136" cy="338554"/>
          </a:xfrm>
        </p:grpSpPr>
        <p:sp>
          <p:nvSpPr>
            <p:cNvPr id="9" name="Rectangle 8"/>
            <p:cNvSpPr/>
            <p:nvPr/>
          </p:nvSpPr>
          <p:spPr>
            <a:xfrm>
              <a:off x="2123728" y="4005064"/>
              <a:ext cx="144016" cy="144016"/>
            </a:xfrm>
            <a:prstGeom prst="rect">
              <a:avLst/>
            </a:prstGeom>
            <a:solidFill>
              <a:schemeClr val="tx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2339752" y="3933056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chemeClr val="bg1"/>
                  </a:solidFill>
                </a:rPr>
                <a:t>Support </a:t>
              </a:r>
              <a:endParaRPr lang="fr-FR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2123728" y="4221088"/>
            <a:ext cx="1152128" cy="338554"/>
            <a:chOff x="2123728" y="4221088"/>
            <a:chExt cx="1152128" cy="338554"/>
          </a:xfrm>
        </p:grpSpPr>
        <p:sp>
          <p:nvSpPr>
            <p:cNvPr id="11" name="Rectangle 10"/>
            <p:cNvSpPr/>
            <p:nvPr/>
          </p:nvSpPr>
          <p:spPr>
            <a:xfrm>
              <a:off x="2123728" y="4293096"/>
              <a:ext cx="144016" cy="14401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2339752" y="4221088"/>
              <a:ext cx="9361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err="1" smtClean="0">
                  <a:solidFill>
                    <a:srgbClr val="C00000"/>
                  </a:solidFill>
                </a:rPr>
                <a:t>Motor</a:t>
              </a:r>
              <a:r>
                <a:rPr lang="fr-FR" sz="1600" b="1" dirty="0" smtClean="0">
                  <a:solidFill>
                    <a:srgbClr val="C00000"/>
                  </a:solidFill>
                </a:rPr>
                <a:t> 1 </a:t>
              </a:r>
              <a:endParaRPr lang="fr-FR" sz="16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2123728" y="4509120"/>
            <a:ext cx="1152128" cy="338554"/>
            <a:chOff x="2123728" y="4509120"/>
            <a:chExt cx="1152128" cy="338554"/>
          </a:xfrm>
        </p:grpSpPr>
        <p:sp>
          <p:nvSpPr>
            <p:cNvPr id="12" name="Rectangle 11"/>
            <p:cNvSpPr/>
            <p:nvPr/>
          </p:nvSpPr>
          <p:spPr>
            <a:xfrm>
              <a:off x="2123728" y="4581128"/>
              <a:ext cx="144016" cy="144016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2339752" y="4509120"/>
              <a:ext cx="9361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err="1" smtClean="0">
                  <a:solidFill>
                    <a:srgbClr val="3333CC"/>
                  </a:solidFill>
                </a:rPr>
                <a:t>Motor</a:t>
              </a:r>
              <a:r>
                <a:rPr lang="fr-FR" sz="1600" b="1" dirty="0" smtClean="0">
                  <a:solidFill>
                    <a:srgbClr val="3333CC"/>
                  </a:solidFill>
                </a:rPr>
                <a:t> 2 </a:t>
              </a:r>
              <a:endParaRPr lang="fr-FR" sz="1600" b="1" dirty="0">
                <a:solidFill>
                  <a:srgbClr val="3333CC"/>
                </a:solidFill>
              </a:endParaRPr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2123728" y="4797152"/>
            <a:ext cx="1096888" cy="338554"/>
            <a:chOff x="2123728" y="4797152"/>
            <a:chExt cx="1096888" cy="338554"/>
          </a:xfrm>
        </p:grpSpPr>
        <p:sp>
          <p:nvSpPr>
            <p:cNvPr id="13" name="Rectangle 12"/>
            <p:cNvSpPr/>
            <p:nvPr/>
          </p:nvSpPr>
          <p:spPr>
            <a:xfrm>
              <a:off x="2123728" y="4869160"/>
              <a:ext cx="144016" cy="14401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2339752" y="4797152"/>
              <a:ext cx="8808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err="1" smtClean="0">
                  <a:solidFill>
                    <a:srgbClr val="FF6600"/>
                  </a:solidFill>
                </a:rPr>
                <a:t>Motor</a:t>
              </a:r>
              <a:r>
                <a:rPr lang="fr-FR" sz="1600" b="1" dirty="0" smtClean="0">
                  <a:solidFill>
                    <a:srgbClr val="FF6600"/>
                  </a:solidFill>
                </a:rPr>
                <a:t> 3</a:t>
              </a:r>
              <a:endParaRPr lang="fr-FR" sz="1600" b="1" dirty="0">
                <a:solidFill>
                  <a:srgbClr val="FF6600"/>
                </a:solidFill>
              </a:endParaRPr>
            </a:p>
          </p:txBody>
        </p:sp>
      </p:grpSp>
      <p:grpSp>
        <p:nvGrpSpPr>
          <p:cNvPr id="39" name="Groupe 38"/>
          <p:cNvGrpSpPr/>
          <p:nvPr/>
        </p:nvGrpSpPr>
        <p:grpSpPr>
          <a:xfrm>
            <a:off x="2123728" y="5085184"/>
            <a:ext cx="1152128" cy="338554"/>
            <a:chOff x="2123728" y="5085184"/>
            <a:chExt cx="1152128" cy="338554"/>
          </a:xfrm>
        </p:grpSpPr>
        <p:sp>
          <p:nvSpPr>
            <p:cNvPr id="14" name="Rectangle 13"/>
            <p:cNvSpPr/>
            <p:nvPr/>
          </p:nvSpPr>
          <p:spPr>
            <a:xfrm>
              <a:off x="2123728" y="5157192"/>
              <a:ext cx="144016" cy="144016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2339752" y="5085184"/>
              <a:ext cx="9361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err="1" smtClean="0">
                  <a:solidFill>
                    <a:srgbClr val="006600"/>
                  </a:solidFill>
                </a:rPr>
                <a:t>Motor</a:t>
              </a:r>
              <a:r>
                <a:rPr lang="fr-FR" sz="1600" b="1" dirty="0" smtClean="0">
                  <a:solidFill>
                    <a:srgbClr val="006600"/>
                  </a:solidFill>
                </a:rPr>
                <a:t> 4</a:t>
              </a:r>
              <a:endParaRPr lang="fr-FR" sz="1600" b="1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40" name="Groupe 39"/>
          <p:cNvGrpSpPr/>
          <p:nvPr/>
        </p:nvGrpSpPr>
        <p:grpSpPr>
          <a:xfrm>
            <a:off x="2123728" y="5373216"/>
            <a:ext cx="1113656" cy="338554"/>
            <a:chOff x="2123728" y="5373216"/>
            <a:chExt cx="1113656" cy="338554"/>
          </a:xfrm>
        </p:grpSpPr>
        <p:sp>
          <p:nvSpPr>
            <p:cNvPr id="15" name="Rectangle 14"/>
            <p:cNvSpPr/>
            <p:nvPr/>
          </p:nvSpPr>
          <p:spPr>
            <a:xfrm>
              <a:off x="2123728" y="5445224"/>
              <a:ext cx="144016" cy="144016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2339752" y="5373216"/>
              <a:ext cx="8976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err="1" smtClean="0">
                  <a:solidFill>
                    <a:srgbClr val="7030A0"/>
                  </a:solidFill>
                </a:rPr>
                <a:t>Motor</a:t>
              </a:r>
              <a:r>
                <a:rPr lang="fr-FR" sz="1600" b="1" dirty="0" smtClean="0">
                  <a:solidFill>
                    <a:srgbClr val="7030A0"/>
                  </a:solidFill>
                </a:rPr>
                <a:t> 5 </a:t>
              </a:r>
              <a:endParaRPr lang="fr-FR" sz="1600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31" name="ZoneTexte 30"/>
          <p:cNvSpPr txBox="1"/>
          <p:nvPr/>
        </p:nvSpPr>
        <p:spPr>
          <a:xfrm>
            <a:off x="251520" y="6021288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24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Arm: </a:t>
            </a:r>
            <a:r>
              <a:rPr lang="fr-FR" sz="2400" b="1" u="sng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Kinematic</a:t>
            </a:r>
            <a:r>
              <a:rPr lang="fr-FR" sz="24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fr-FR" sz="2400" b="1" u="sng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Diagram</a:t>
            </a:r>
            <a:endParaRPr lang="fr-FR" sz="2400" b="1" u="sng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103440" y="1556792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Book Antiqua" pitchFamily="18" charset="0"/>
              </a:rPr>
              <a:t>5 Motors for The </a:t>
            </a:r>
            <a:r>
              <a:rPr lang="fr-FR" sz="2400" dirty="0" err="1" smtClean="0">
                <a:latin typeface="Book Antiqua" pitchFamily="18" charset="0"/>
              </a:rPr>
              <a:t>Arm’s</a:t>
            </a:r>
            <a:r>
              <a:rPr lang="fr-FR" sz="2400" dirty="0" smtClean="0">
                <a:latin typeface="Book Antiqua" pitchFamily="18" charset="0"/>
              </a:rPr>
              <a:t> </a:t>
            </a:r>
            <a:r>
              <a:rPr lang="fr-FR" sz="2400" dirty="0" err="1" smtClean="0">
                <a:latin typeface="Book Antiqua" pitchFamily="18" charset="0"/>
              </a:rPr>
              <a:t>Movements</a:t>
            </a:r>
            <a:endParaRPr lang="fr-FR" sz="2400" dirty="0">
              <a:latin typeface="Book Antiqua" pitchFamily="18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4283968" y="2348880"/>
            <a:ext cx="486003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/>
              <a:t> Right and </a:t>
            </a:r>
            <a:r>
              <a:rPr lang="fr-FR" sz="2800" dirty="0" err="1" smtClean="0"/>
              <a:t>Letf</a:t>
            </a:r>
            <a:r>
              <a:rPr lang="fr-FR" sz="2800" dirty="0" smtClean="0"/>
              <a:t> </a:t>
            </a:r>
            <a:r>
              <a:rPr lang="fr-FR" sz="2800" dirty="0" err="1" smtClean="0"/>
              <a:t>Movements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	-</a:t>
            </a:r>
            <a:r>
              <a:rPr lang="fr-FR" sz="2400" dirty="0" err="1" smtClean="0"/>
              <a:t>Motor</a:t>
            </a:r>
            <a:r>
              <a:rPr lang="fr-FR" sz="2400" dirty="0" smtClean="0"/>
              <a:t> 1</a:t>
            </a:r>
          </a:p>
          <a:p>
            <a:pPr>
              <a:buFont typeface="Wingdings" pitchFamily="2" charset="2"/>
              <a:buChar char="Ø"/>
            </a:pPr>
            <a:r>
              <a:rPr lang="fr-FR" sz="2800" dirty="0" smtClean="0"/>
              <a:t> Up and Down </a:t>
            </a:r>
            <a:r>
              <a:rPr lang="fr-FR" sz="2800" dirty="0" err="1" smtClean="0"/>
              <a:t>Movements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	-</a:t>
            </a:r>
            <a:r>
              <a:rPr lang="fr-FR" sz="2400" dirty="0" err="1" smtClean="0"/>
              <a:t>Motor</a:t>
            </a:r>
            <a:r>
              <a:rPr lang="fr-FR" sz="2400" dirty="0" smtClean="0"/>
              <a:t> 2 &amp; </a:t>
            </a:r>
            <a:r>
              <a:rPr lang="fr-FR" sz="2400" dirty="0" err="1" smtClean="0"/>
              <a:t>Motor</a:t>
            </a:r>
            <a:r>
              <a:rPr lang="fr-FR" sz="2400" dirty="0" smtClean="0"/>
              <a:t> 3</a:t>
            </a:r>
            <a:br>
              <a:rPr lang="fr-FR" sz="2400" dirty="0" smtClean="0"/>
            </a:br>
            <a:r>
              <a:rPr lang="fr-FR" sz="2400" dirty="0" smtClean="0"/>
              <a:t>	- </a:t>
            </a:r>
            <a:r>
              <a:rPr lang="fr-FR" sz="2400" dirty="0" err="1" smtClean="0"/>
              <a:t>Two</a:t>
            </a:r>
            <a:r>
              <a:rPr lang="fr-FR" sz="2400" dirty="0" smtClean="0"/>
              <a:t> Motors </a:t>
            </a:r>
            <a:r>
              <a:rPr lang="fr-FR" sz="2400" dirty="0" err="1" smtClean="0"/>
              <a:t>Increase</a:t>
            </a:r>
            <a:r>
              <a:rPr lang="fr-FR" sz="2400" dirty="0" smtClean="0"/>
              <a:t> the Scope</a:t>
            </a:r>
          </a:p>
          <a:p>
            <a:pPr>
              <a:buFont typeface="Wingdings" pitchFamily="2" charset="2"/>
              <a:buChar char="Ø"/>
            </a:pPr>
            <a:r>
              <a:rPr lang="fr-FR" sz="2800" dirty="0" smtClean="0"/>
              <a:t> </a:t>
            </a:r>
            <a:r>
              <a:rPr lang="fr-FR" sz="2800" dirty="0" err="1" smtClean="0"/>
              <a:t>Pliers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	-</a:t>
            </a:r>
            <a:r>
              <a:rPr lang="fr-FR" sz="2400" dirty="0" err="1" smtClean="0"/>
              <a:t>Motor</a:t>
            </a:r>
            <a:r>
              <a:rPr lang="fr-FR" sz="2400" dirty="0" smtClean="0"/>
              <a:t> 4: Orientation of </a:t>
            </a:r>
            <a:r>
              <a:rPr lang="fr-FR" sz="2400" dirty="0" err="1" smtClean="0"/>
              <a:t>Pliers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	-</a:t>
            </a:r>
            <a:r>
              <a:rPr lang="fr-FR" sz="2400" dirty="0" err="1" smtClean="0"/>
              <a:t>Motor</a:t>
            </a:r>
            <a:r>
              <a:rPr lang="fr-FR" sz="2400" dirty="0" smtClean="0"/>
              <a:t> 5: </a:t>
            </a:r>
            <a:r>
              <a:rPr lang="fr-FR" sz="2400" dirty="0" err="1" smtClean="0"/>
              <a:t>Opening</a:t>
            </a:r>
            <a:r>
              <a:rPr lang="fr-FR" sz="2400" dirty="0" smtClean="0"/>
              <a:t> &amp; </a:t>
            </a:r>
            <a:r>
              <a:rPr lang="fr-FR" sz="2400" dirty="0" err="1" smtClean="0"/>
              <a:t>Closing</a:t>
            </a:r>
            <a:r>
              <a:rPr lang="fr-FR" sz="2400" dirty="0" smtClean="0"/>
              <a:t> </a:t>
            </a:r>
          </a:p>
          <a:p>
            <a:r>
              <a:rPr lang="fr-FR" sz="2400" dirty="0" smtClean="0"/>
              <a:t>		    The </a:t>
            </a:r>
            <a:r>
              <a:rPr lang="fr-FR" sz="2400" dirty="0" err="1" smtClean="0"/>
              <a:t>Pliers</a:t>
            </a:r>
            <a:endParaRPr lang="fr-FR" sz="2800" dirty="0" smtClean="0"/>
          </a:p>
          <a:p>
            <a:r>
              <a:rPr lang="fr-FR" sz="2800" dirty="0" smtClean="0"/>
              <a:t>	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8100392" y="63813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&amp;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43" name="Picture 8" descr="C:\Users\Dorlyss\Downloads\Noriginal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6381328"/>
            <a:ext cx="2376264" cy="4011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4" name="Picture 9" descr="C:\Users\Dorlyss\Downloads\Norigina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04448" y="6165304"/>
            <a:ext cx="432048" cy="6058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2" name="ZoneTexte 31"/>
          <p:cNvSpPr txBox="1"/>
          <p:nvPr/>
        </p:nvSpPr>
        <p:spPr>
          <a:xfrm>
            <a:off x="539552" y="1052736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b="1" i="1" dirty="0" smtClean="0"/>
              <a:t> Structure of the Arm</a:t>
            </a:r>
            <a:endParaRPr lang="fr-FR" sz="2800" b="1" i="1" dirty="0"/>
          </a:p>
        </p:txBody>
      </p:sp>
      <p:pic>
        <p:nvPicPr>
          <p:cNvPr id="41" name="Picture 2" descr="Creative Commons Licens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583174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003232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Arm : Controlled via Bluetooth</a:t>
            </a:r>
            <a:endParaRPr lang="en-US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427113"/>
            <a:ext cx="2555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SHAIPICKU / May 2012 - July 2012</a:t>
            </a:r>
          </a:p>
          <a:p>
            <a:r>
              <a:rPr lang="fr-FR" sz="1100" i="1" dirty="0" smtClean="0"/>
              <a:t>MARLEIX Mathieu – VATON Doris</a:t>
            </a:r>
          </a:p>
        </p:txBody>
      </p:sp>
      <p:pic>
        <p:nvPicPr>
          <p:cNvPr id="11" name="Image 10" descr="bluetooth device.jpg"/>
          <p:cNvPicPr>
            <a:picLocks noChangeAspect="1"/>
          </p:cNvPicPr>
          <p:nvPr/>
        </p:nvPicPr>
        <p:blipFill>
          <a:blip r:embed="rId2" cstate="print"/>
          <a:srcRect l="24261" r="22150"/>
          <a:stretch>
            <a:fillRect/>
          </a:stretch>
        </p:blipFill>
        <p:spPr>
          <a:xfrm>
            <a:off x="7092280" y="4941168"/>
            <a:ext cx="1296144" cy="9967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Image 11" descr="rt-adkmin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1628800"/>
            <a:ext cx="1584176" cy="15663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6" name="ZoneTexte 15"/>
          <p:cNvSpPr txBox="1"/>
          <p:nvPr/>
        </p:nvSpPr>
        <p:spPr>
          <a:xfrm>
            <a:off x="8100392" y="63813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&amp;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7" name="Picture 8" descr="C:\Users\Dorlyss\Downloads\Noriginal(2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6381328"/>
            <a:ext cx="2376264" cy="4011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8" name="Picture 9" descr="C:\Users\Dorlyss\Downloads\Norigina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04448" y="6165304"/>
            <a:ext cx="432048" cy="6058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0" name="ZoneTexte 19"/>
          <p:cNvSpPr txBox="1"/>
          <p:nvPr/>
        </p:nvSpPr>
        <p:spPr>
          <a:xfrm>
            <a:off x="539552" y="1052736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b="1" i="1" dirty="0" smtClean="0"/>
              <a:t> The Control of  The Arm</a:t>
            </a:r>
            <a:endParaRPr lang="fr-FR" sz="2800" b="1" i="1" dirty="0"/>
          </a:p>
        </p:txBody>
      </p:sp>
      <p:pic>
        <p:nvPicPr>
          <p:cNvPr id="21" name="Image 20" descr="bluetooth-logo.jpg"/>
          <p:cNvPicPr>
            <a:picLocks noChangeAspect="1"/>
          </p:cNvPicPr>
          <p:nvPr/>
        </p:nvPicPr>
        <p:blipFill>
          <a:blip r:embed="rId6" cstate="print"/>
          <a:srcRect b="4231"/>
          <a:stretch>
            <a:fillRect/>
          </a:stretch>
        </p:blipFill>
        <p:spPr>
          <a:xfrm>
            <a:off x="5508104" y="3645024"/>
            <a:ext cx="939865" cy="9361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4" name="ZoneTexte 23"/>
          <p:cNvSpPr txBox="1"/>
          <p:nvPr/>
        </p:nvSpPr>
        <p:spPr>
          <a:xfrm>
            <a:off x="971600" y="1556792"/>
            <a:ext cx="40324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800" dirty="0" smtClean="0"/>
              <a:t> PWM </a:t>
            </a:r>
            <a:r>
              <a:rPr lang="fr-FR" sz="2800" dirty="0" err="1" smtClean="0"/>
              <a:t>Needed</a:t>
            </a:r>
            <a:r>
              <a:rPr lang="fr-FR" sz="2800" dirty="0" smtClean="0"/>
              <a:t> to Control the DC Motors of  The Arm</a:t>
            </a:r>
          </a:p>
          <a:p>
            <a:r>
              <a:rPr lang="fr-FR" sz="2800" dirty="0" smtClean="0">
                <a:sym typeface="Wingdings" pitchFamily="2" charset="2"/>
              </a:rPr>
              <a:t> </a:t>
            </a:r>
            <a:r>
              <a:rPr lang="fr-FR" sz="2800" dirty="0" smtClean="0"/>
              <a:t>Use of a PIC to Have 5 PWM, One for </a:t>
            </a:r>
            <a:r>
              <a:rPr lang="fr-FR" sz="2800" dirty="0" err="1" smtClean="0"/>
              <a:t>Each</a:t>
            </a:r>
            <a:r>
              <a:rPr lang="fr-FR" sz="2800" dirty="0" smtClean="0"/>
              <a:t> </a:t>
            </a:r>
            <a:r>
              <a:rPr lang="fr-FR" sz="2800" dirty="0" err="1" smtClean="0"/>
              <a:t>Motor</a:t>
            </a:r>
            <a:endParaRPr lang="fr-FR" sz="2800" dirty="0"/>
          </a:p>
        </p:txBody>
      </p:sp>
      <p:sp>
        <p:nvSpPr>
          <p:cNvPr id="25" name="ZoneTexte 24"/>
          <p:cNvSpPr txBox="1"/>
          <p:nvPr/>
        </p:nvSpPr>
        <p:spPr>
          <a:xfrm>
            <a:off x="827584" y="3645024"/>
            <a:ext cx="44644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800" dirty="0" smtClean="0"/>
              <a:t> Link </a:t>
            </a:r>
            <a:r>
              <a:rPr lang="fr-FR" sz="2800" dirty="0" err="1" smtClean="0"/>
              <a:t>Between</a:t>
            </a:r>
            <a:r>
              <a:rPr lang="fr-FR" sz="2800" dirty="0" smtClean="0"/>
              <a:t> the Phone and the Arm : Bluetooth Connexion</a:t>
            </a:r>
          </a:p>
          <a:p>
            <a:r>
              <a:rPr lang="fr-FR" sz="2800" dirty="0" smtClean="0">
                <a:sym typeface="Wingdings" pitchFamily="2" charset="2"/>
              </a:rPr>
              <a:t> Bluetooth </a:t>
            </a:r>
            <a:r>
              <a:rPr lang="fr-FR" sz="2800" dirty="0" err="1" smtClean="0">
                <a:sym typeface="Wingdings" pitchFamily="2" charset="2"/>
              </a:rPr>
              <a:t>Device</a:t>
            </a:r>
            <a:r>
              <a:rPr lang="fr-FR" sz="2800" dirty="0" smtClean="0">
                <a:sym typeface="Wingdings" pitchFamily="2" charset="2"/>
              </a:rPr>
              <a:t> </a:t>
            </a:r>
            <a:r>
              <a:rPr lang="fr-FR" sz="2800" dirty="0" err="1" smtClean="0">
                <a:sym typeface="Wingdings" pitchFamily="2" charset="2"/>
              </a:rPr>
              <a:t>Added</a:t>
            </a:r>
            <a:r>
              <a:rPr lang="fr-FR" sz="2800" dirty="0" smtClean="0">
                <a:sym typeface="Wingdings" pitchFamily="2" charset="2"/>
              </a:rPr>
              <a:t> to the RT-ADK </a:t>
            </a:r>
            <a:r>
              <a:rPr lang="fr-FR" sz="2800" dirty="0" err="1" smtClean="0">
                <a:sym typeface="Wingdings" pitchFamily="2" charset="2"/>
              </a:rPr>
              <a:t>Card</a:t>
            </a:r>
            <a:endParaRPr lang="fr-FR" sz="2800" dirty="0"/>
          </a:p>
        </p:txBody>
      </p:sp>
      <p:sp>
        <p:nvSpPr>
          <p:cNvPr id="26" name="ZoneTexte 25"/>
          <p:cNvSpPr txBox="1"/>
          <p:nvPr/>
        </p:nvSpPr>
        <p:spPr>
          <a:xfrm>
            <a:off x="7740352" y="1916832"/>
            <a:ext cx="14036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/>
              <a:t>PIC24F on RT-ADK Mini </a:t>
            </a:r>
            <a:r>
              <a:rPr lang="fr-FR" sz="2000" b="1" i="1" dirty="0" err="1" smtClean="0"/>
              <a:t>Card</a:t>
            </a:r>
            <a:endParaRPr lang="fr-FR" sz="2000" b="1" i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5364088" y="5157192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/>
              <a:t>Bluetooth </a:t>
            </a:r>
            <a:r>
              <a:rPr lang="en-US" sz="2000" b="1" i="1" dirty="0" err="1" smtClean="0"/>
              <a:t>Transmiter</a:t>
            </a:r>
            <a:endParaRPr lang="en-US" sz="2000" b="1" i="1" dirty="0"/>
          </a:p>
        </p:txBody>
      </p:sp>
      <p:sp>
        <p:nvSpPr>
          <p:cNvPr id="28" name="ZoneTexte 27"/>
          <p:cNvSpPr txBox="1"/>
          <p:nvPr/>
        </p:nvSpPr>
        <p:spPr>
          <a:xfrm>
            <a:off x="6948264" y="3861048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/>
              <a:t>Bluetooth </a:t>
            </a:r>
            <a:r>
              <a:rPr lang="en-US" sz="2000" b="1" i="1" dirty="0" err="1" smtClean="0"/>
              <a:t>Connexion</a:t>
            </a:r>
            <a:endParaRPr lang="en-US" sz="2000" b="1" i="1" dirty="0"/>
          </a:p>
        </p:txBody>
      </p:sp>
      <p:pic>
        <p:nvPicPr>
          <p:cNvPr id="19" name="Picture 2" descr="Creative Commons License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583174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496944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Configuration of the </a:t>
            </a:r>
            <a:r>
              <a:rPr lang="fr-FR" b="1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Board</a:t>
            </a:r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 Game</a:t>
            </a:r>
            <a:endParaRPr lang="fr-FR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427113"/>
            <a:ext cx="2555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SHAIPICKU / May 2012 - July 2012</a:t>
            </a:r>
          </a:p>
          <a:p>
            <a:r>
              <a:rPr lang="fr-FR" sz="1100" i="1" dirty="0" smtClean="0"/>
              <a:t>MARLEIX Mathieu – VATON Doris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411760" y="566124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24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Game </a:t>
            </a:r>
            <a:r>
              <a:rPr lang="fr-FR" sz="2400" b="1" u="sng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Board</a:t>
            </a:r>
            <a:r>
              <a:rPr lang="fr-FR" sz="24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: Top </a:t>
            </a:r>
            <a:r>
              <a:rPr lang="fr-FR" sz="2400" b="1" u="sng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View</a:t>
            </a:r>
            <a:endParaRPr lang="fr-FR" sz="2400" b="1" u="sng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7584" y="1340768"/>
            <a:ext cx="6984776" cy="4248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9" name="Groupe 38"/>
          <p:cNvGrpSpPr/>
          <p:nvPr/>
        </p:nvGrpSpPr>
        <p:grpSpPr>
          <a:xfrm>
            <a:off x="2267744" y="4221088"/>
            <a:ext cx="936104" cy="1089412"/>
            <a:chOff x="1979712" y="4221088"/>
            <a:chExt cx="936104" cy="1089412"/>
          </a:xfrm>
        </p:grpSpPr>
        <p:pic>
          <p:nvPicPr>
            <p:cNvPr id="1034" name="Picture 10" descr="D:\Programmation\Android\Shaipicku\res\drawable-hdpi\circle_off_blue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51720" y="4221088"/>
              <a:ext cx="720080" cy="720080"/>
            </a:xfrm>
            <a:prstGeom prst="rect">
              <a:avLst/>
            </a:prstGeom>
            <a:noFill/>
          </p:spPr>
        </p:pic>
        <p:sp>
          <p:nvSpPr>
            <p:cNvPr id="21" name="ZoneTexte 20"/>
            <p:cNvSpPr txBox="1"/>
            <p:nvPr/>
          </p:nvSpPr>
          <p:spPr>
            <a:xfrm>
              <a:off x="1979712" y="4941168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Cube 3</a:t>
              </a:r>
              <a:endParaRPr lang="fr-FR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endParaRPr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1259632" y="2996952"/>
            <a:ext cx="936104" cy="1089412"/>
            <a:chOff x="971600" y="2996952"/>
            <a:chExt cx="936104" cy="1089412"/>
          </a:xfrm>
        </p:grpSpPr>
        <p:pic>
          <p:nvPicPr>
            <p:cNvPr id="1032" name="Picture 8" descr="D:\Programmation\Android\Shaipicku\res\drawable-hdpi\triangle_off_gree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43608" y="2996952"/>
              <a:ext cx="720080" cy="720080"/>
            </a:xfrm>
            <a:prstGeom prst="rect">
              <a:avLst/>
            </a:prstGeom>
            <a:noFill/>
          </p:spPr>
        </p:pic>
        <p:sp>
          <p:nvSpPr>
            <p:cNvPr id="22" name="ZoneTexte 21"/>
            <p:cNvSpPr txBox="1"/>
            <p:nvPr/>
          </p:nvSpPr>
          <p:spPr>
            <a:xfrm>
              <a:off x="971600" y="3717032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Cube 2</a:t>
              </a:r>
              <a:endParaRPr lang="fr-FR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endParaRPr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2123728" y="1916832"/>
            <a:ext cx="936104" cy="1089412"/>
            <a:chOff x="1835696" y="1916832"/>
            <a:chExt cx="936104" cy="1089412"/>
          </a:xfrm>
        </p:grpSpPr>
        <p:pic>
          <p:nvPicPr>
            <p:cNvPr id="1030" name="Picture 6" descr="D:\Programmation\Android\Shaipicku\res\drawable-hdpi\square_off_red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07704" y="1916832"/>
              <a:ext cx="720080" cy="720080"/>
            </a:xfrm>
            <a:prstGeom prst="rect">
              <a:avLst/>
            </a:prstGeom>
            <a:noFill/>
          </p:spPr>
        </p:pic>
        <p:sp>
          <p:nvSpPr>
            <p:cNvPr id="23" name="ZoneTexte 22"/>
            <p:cNvSpPr txBox="1"/>
            <p:nvPr/>
          </p:nvSpPr>
          <p:spPr>
            <a:xfrm>
              <a:off x="1835696" y="2636912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Cube 1</a:t>
              </a:r>
              <a:endParaRPr lang="fr-FR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endParaRPr>
            </a:p>
          </p:txBody>
        </p:sp>
      </p:grpSp>
      <p:grpSp>
        <p:nvGrpSpPr>
          <p:cNvPr id="36" name="Groupe 35"/>
          <p:cNvGrpSpPr/>
          <p:nvPr/>
        </p:nvGrpSpPr>
        <p:grpSpPr>
          <a:xfrm>
            <a:off x="5220072" y="1700808"/>
            <a:ext cx="1008112" cy="1089412"/>
            <a:chOff x="4932040" y="1700808"/>
            <a:chExt cx="1008112" cy="1089412"/>
          </a:xfrm>
        </p:grpSpPr>
        <p:pic>
          <p:nvPicPr>
            <p:cNvPr id="1031" name="Picture 7" descr="D:\Programmation\Android\Shaipicku\res\drawable-hdpi\triangle_off_blue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76056" y="1700808"/>
              <a:ext cx="720080" cy="720080"/>
            </a:xfrm>
            <a:prstGeom prst="rect">
              <a:avLst/>
            </a:prstGeom>
            <a:noFill/>
          </p:spPr>
        </p:pic>
        <p:sp>
          <p:nvSpPr>
            <p:cNvPr id="24" name="ZoneTexte 23"/>
            <p:cNvSpPr txBox="1"/>
            <p:nvPr/>
          </p:nvSpPr>
          <p:spPr>
            <a:xfrm>
              <a:off x="4932040" y="2420888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Figure 1</a:t>
              </a:r>
              <a:endParaRPr lang="fr-FR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endParaRPr>
            </a:p>
          </p:txBody>
        </p:sp>
      </p:grpSp>
      <p:grpSp>
        <p:nvGrpSpPr>
          <p:cNvPr id="33" name="Groupe 32"/>
          <p:cNvGrpSpPr/>
          <p:nvPr/>
        </p:nvGrpSpPr>
        <p:grpSpPr>
          <a:xfrm>
            <a:off x="6156176" y="2996952"/>
            <a:ext cx="1008112" cy="1089412"/>
            <a:chOff x="5868144" y="2996952"/>
            <a:chExt cx="1008112" cy="1089412"/>
          </a:xfrm>
        </p:grpSpPr>
        <p:pic>
          <p:nvPicPr>
            <p:cNvPr id="1027" name="Picture 3" descr="D:\Programmation\Android\Shaipicku\res\drawable-hdpi\circle_off_red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012160" y="2996952"/>
              <a:ext cx="720080" cy="720080"/>
            </a:xfrm>
            <a:prstGeom prst="rect">
              <a:avLst/>
            </a:prstGeom>
            <a:noFill/>
          </p:spPr>
        </p:pic>
        <p:sp>
          <p:nvSpPr>
            <p:cNvPr id="25" name="ZoneTexte 24"/>
            <p:cNvSpPr txBox="1"/>
            <p:nvPr/>
          </p:nvSpPr>
          <p:spPr>
            <a:xfrm>
              <a:off x="5868144" y="3717032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Figure 2</a:t>
              </a:r>
              <a:endParaRPr lang="fr-FR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endParaRPr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5148064" y="4149080"/>
            <a:ext cx="1008112" cy="1089412"/>
            <a:chOff x="5004048" y="4149080"/>
            <a:chExt cx="1008112" cy="1089412"/>
          </a:xfrm>
        </p:grpSpPr>
        <p:pic>
          <p:nvPicPr>
            <p:cNvPr id="1029" name="Picture 5" descr="D:\Programmation\Android\Shaipicku\res\drawable-hdpi\square_off_green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148064" y="4149080"/>
              <a:ext cx="720080" cy="720080"/>
            </a:xfrm>
            <a:prstGeom prst="rect">
              <a:avLst/>
            </a:prstGeom>
            <a:noFill/>
          </p:spPr>
        </p:pic>
        <p:sp>
          <p:nvSpPr>
            <p:cNvPr id="26" name="ZoneTexte 25"/>
            <p:cNvSpPr txBox="1"/>
            <p:nvPr/>
          </p:nvSpPr>
          <p:spPr>
            <a:xfrm>
              <a:off x="5004048" y="4869160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Figure 3</a:t>
              </a:r>
              <a:endParaRPr lang="fr-FR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endParaRPr>
            </a:p>
          </p:txBody>
        </p:sp>
      </p:grpSp>
      <p:grpSp>
        <p:nvGrpSpPr>
          <p:cNvPr id="47" name="Groupe 46"/>
          <p:cNvGrpSpPr/>
          <p:nvPr/>
        </p:nvGrpSpPr>
        <p:grpSpPr>
          <a:xfrm>
            <a:off x="4355976" y="1412776"/>
            <a:ext cx="3528392" cy="4134073"/>
            <a:chOff x="4355976" y="1412776"/>
            <a:chExt cx="3528392" cy="4134073"/>
          </a:xfrm>
        </p:grpSpPr>
        <p:sp>
          <p:nvSpPr>
            <p:cNvPr id="41" name="Rectangle 40"/>
            <p:cNvSpPr/>
            <p:nvPr/>
          </p:nvSpPr>
          <p:spPr>
            <a:xfrm>
              <a:off x="4355976" y="1412776"/>
              <a:ext cx="3384376" cy="4104456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6228184" y="5085184"/>
              <a:ext cx="1656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rgbClr val="7030A0"/>
                  </a:solidFill>
                </a:rPr>
                <a:t>Camera 2</a:t>
              </a:r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827584" y="1412776"/>
            <a:ext cx="3456384" cy="4134073"/>
            <a:chOff x="-180528" y="764704"/>
            <a:chExt cx="3456384" cy="4134073"/>
          </a:xfrm>
        </p:grpSpPr>
        <p:sp>
          <p:nvSpPr>
            <p:cNvPr id="40" name="Rectangle 39"/>
            <p:cNvSpPr/>
            <p:nvPr/>
          </p:nvSpPr>
          <p:spPr>
            <a:xfrm>
              <a:off x="-108520" y="764704"/>
              <a:ext cx="3384376" cy="4104456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-180528" y="4437112"/>
              <a:ext cx="1656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rgbClr val="7030A0"/>
                  </a:solidFill>
                </a:rPr>
                <a:t>Camera 1</a:t>
              </a:r>
            </a:p>
          </p:txBody>
        </p:sp>
      </p:grpSp>
      <p:sp>
        <p:nvSpPr>
          <p:cNvPr id="27" name="Ellipse 26"/>
          <p:cNvSpPr/>
          <p:nvPr/>
        </p:nvSpPr>
        <p:spPr>
          <a:xfrm>
            <a:off x="3707904" y="2780928"/>
            <a:ext cx="1152128" cy="129614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Robot</a:t>
            </a:r>
            <a:b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Arm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8100392" y="63813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&amp;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50" name="Picture 8" descr="C:\Users\Dorlyss\Downloads\Noriginal(2)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80112" y="6381328"/>
            <a:ext cx="2376264" cy="4011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1" name="Picture 9" descr="C:\Users\Dorlyss\Downloads\Noriginal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604448" y="6165304"/>
            <a:ext cx="432048" cy="6058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4" name="Picture 2" descr="Creative Commons License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583174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11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How to Play « </a:t>
            </a:r>
            <a:r>
              <a:rPr lang="fr-FR" b="1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Shaipicku</a:t>
            </a:r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ok Antiqua" pitchFamily="18" charset="0"/>
              </a:rPr>
              <a:t> »?</a:t>
            </a:r>
            <a:endParaRPr lang="fr-FR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427113"/>
            <a:ext cx="2555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SHAIPICKU / May 2012 - July 2012</a:t>
            </a:r>
          </a:p>
          <a:p>
            <a:r>
              <a:rPr lang="fr-FR" sz="1100" i="1" dirty="0" smtClean="0"/>
              <a:t>MARLEIX Mathieu – VATON Doris</a:t>
            </a:r>
          </a:p>
        </p:txBody>
      </p:sp>
      <p:grpSp>
        <p:nvGrpSpPr>
          <p:cNvPr id="63" name="Groupe 62"/>
          <p:cNvGrpSpPr/>
          <p:nvPr/>
        </p:nvGrpSpPr>
        <p:grpSpPr>
          <a:xfrm>
            <a:off x="395536" y="1340768"/>
            <a:ext cx="1512168" cy="1944216"/>
            <a:chOff x="395536" y="1628800"/>
            <a:chExt cx="1512168" cy="1944216"/>
          </a:xfrm>
        </p:grpSpPr>
        <p:sp>
          <p:nvSpPr>
            <p:cNvPr id="47" name="Rectangle 46"/>
            <p:cNvSpPr/>
            <p:nvPr/>
          </p:nvSpPr>
          <p:spPr>
            <a:xfrm>
              <a:off x="395536" y="1628800"/>
              <a:ext cx="1512168" cy="19442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28600" dist="127000" dir="5400000" algn="t" rotWithShape="0">
                <a:schemeClr val="bg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28" name="Groupe 27"/>
            <p:cNvGrpSpPr/>
            <p:nvPr/>
          </p:nvGrpSpPr>
          <p:grpSpPr>
            <a:xfrm>
              <a:off x="395536" y="1628800"/>
              <a:ext cx="1512168" cy="1912278"/>
              <a:chOff x="611560" y="1700808"/>
              <a:chExt cx="1512168" cy="1912278"/>
            </a:xfrm>
          </p:grpSpPr>
          <p:pic>
            <p:nvPicPr>
              <p:cNvPr id="2057" name="Picture 9" descr="D:\Programmation\Android\Shaipicku\res\drawable-hdpi\shape_off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r="16856" b="7618"/>
              <a:stretch>
                <a:fillRect/>
              </a:stretch>
            </p:blipFill>
            <p:spPr bwMode="auto">
              <a:xfrm>
                <a:off x="683568" y="1700808"/>
                <a:ext cx="1296144" cy="144016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" name="ZoneTexte 19"/>
              <p:cNvSpPr txBox="1"/>
              <p:nvPr/>
            </p:nvSpPr>
            <p:spPr>
              <a:xfrm>
                <a:off x="611560" y="3212976"/>
                <a:ext cx="1512168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000" b="1" i="1" dirty="0" smtClean="0"/>
                  <a:t>Mode : </a:t>
                </a:r>
                <a:r>
                  <a:rPr lang="fr-FR" sz="2000" b="1" dirty="0" smtClean="0"/>
                  <a:t>Shape</a:t>
                </a:r>
                <a:endParaRPr lang="fr-FR" sz="2000" b="1" dirty="0"/>
              </a:p>
            </p:txBody>
          </p:sp>
        </p:grpSp>
      </p:grpSp>
      <p:grpSp>
        <p:nvGrpSpPr>
          <p:cNvPr id="64" name="Groupe 63"/>
          <p:cNvGrpSpPr/>
          <p:nvPr/>
        </p:nvGrpSpPr>
        <p:grpSpPr>
          <a:xfrm>
            <a:off x="4427984" y="1340768"/>
            <a:ext cx="1512168" cy="1944216"/>
            <a:chOff x="4355976" y="1628800"/>
            <a:chExt cx="1512168" cy="1944216"/>
          </a:xfrm>
        </p:grpSpPr>
        <p:sp>
          <p:nvSpPr>
            <p:cNvPr id="49" name="Rectangle 48"/>
            <p:cNvSpPr/>
            <p:nvPr/>
          </p:nvSpPr>
          <p:spPr>
            <a:xfrm>
              <a:off x="4355976" y="1628800"/>
              <a:ext cx="1512168" cy="19442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28600" dist="127000" dir="5400000" algn="t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29" name="Groupe 28"/>
            <p:cNvGrpSpPr/>
            <p:nvPr/>
          </p:nvGrpSpPr>
          <p:grpSpPr>
            <a:xfrm>
              <a:off x="4355976" y="1772816"/>
              <a:ext cx="1512168" cy="1768262"/>
              <a:chOff x="4788024" y="1772816"/>
              <a:chExt cx="1512168" cy="1768262"/>
            </a:xfrm>
            <a:noFill/>
          </p:grpSpPr>
          <p:pic>
            <p:nvPicPr>
              <p:cNvPr id="2054" name="Picture 6" descr="D:\Programmation\Android\Shaipicku\res\drawable-hdpi\color_of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8859" t="8859" r="15863" b="11710"/>
              <a:stretch>
                <a:fillRect/>
              </a:stretch>
            </p:blipFill>
            <p:spPr bwMode="auto">
              <a:xfrm>
                <a:off x="4932040" y="1772816"/>
                <a:ext cx="1223714" cy="1291232"/>
              </a:xfrm>
              <a:prstGeom prst="rect">
                <a:avLst/>
              </a:prstGeom>
              <a:grpFill/>
            </p:spPr>
          </p:pic>
          <p:sp>
            <p:nvSpPr>
              <p:cNvPr id="21" name="ZoneTexte 20"/>
              <p:cNvSpPr txBox="1"/>
              <p:nvPr/>
            </p:nvSpPr>
            <p:spPr>
              <a:xfrm>
                <a:off x="4788024" y="3140968"/>
                <a:ext cx="1512168" cy="400110"/>
              </a:xfrm>
              <a:prstGeom prst="rect">
                <a:avLst/>
              </a:prstGeom>
              <a:grpFill/>
              <a:effectLst>
                <a:outerShdw blurRad="228600" dist="127000" dir="5400000" algn="t" rotWithShape="0">
                  <a:prstClr val="black">
                    <a:alpha val="5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000" b="1" i="1" dirty="0" smtClean="0"/>
                  <a:t>Mode : </a:t>
                </a:r>
                <a:r>
                  <a:rPr lang="fr-FR" sz="2000" b="1" dirty="0" err="1" smtClean="0"/>
                  <a:t>Color</a:t>
                </a:r>
                <a:endParaRPr lang="fr-FR" sz="2000" b="1" dirty="0"/>
              </a:p>
            </p:txBody>
          </p:sp>
        </p:grpSp>
      </p:grpSp>
      <p:grpSp>
        <p:nvGrpSpPr>
          <p:cNvPr id="65" name="Groupe 64"/>
          <p:cNvGrpSpPr/>
          <p:nvPr/>
        </p:nvGrpSpPr>
        <p:grpSpPr>
          <a:xfrm>
            <a:off x="0" y="3861048"/>
            <a:ext cx="2448272" cy="2160240"/>
            <a:chOff x="0" y="4149080"/>
            <a:chExt cx="2448272" cy="2160240"/>
          </a:xfrm>
        </p:grpSpPr>
        <p:sp>
          <p:nvSpPr>
            <p:cNvPr id="51" name="Rectangle 50"/>
            <p:cNvSpPr/>
            <p:nvPr/>
          </p:nvSpPr>
          <p:spPr>
            <a:xfrm>
              <a:off x="395536" y="4149080"/>
              <a:ext cx="1656184" cy="2160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28600" dist="127000" dir="5400000" algn="t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0" name="Groupe 29"/>
            <p:cNvGrpSpPr/>
            <p:nvPr/>
          </p:nvGrpSpPr>
          <p:grpSpPr>
            <a:xfrm>
              <a:off x="0" y="4149080"/>
              <a:ext cx="2448272" cy="2148046"/>
              <a:chOff x="1547664" y="4077072"/>
              <a:chExt cx="2448272" cy="2148046"/>
            </a:xfrm>
          </p:grpSpPr>
          <p:pic>
            <p:nvPicPr>
              <p:cNvPr id="2056" name="Picture 8" descr="D:\Programmation\Android\Shaipicku\res\drawable-hdpi\shape_color_off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r="16856" b="7618"/>
              <a:stretch>
                <a:fillRect/>
              </a:stretch>
            </p:blipFill>
            <p:spPr bwMode="auto">
              <a:xfrm>
                <a:off x="2123728" y="4077072"/>
                <a:ext cx="1231337" cy="1368152"/>
              </a:xfrm>
              <a:prstGeom prst="rect">
                <a:avLst/>
              </a:prstGeom>
              <a:noFill/>
            </p:spPr>
          </p:pic>
          <p:sp>
            <p:nvSpPr>
              <p:cNvPr id="22" name="ZoneTexte 21"/>
              <p:cNvSpPr txBox="1"/>
              <p:nvPr/>
            </p:nvSpPr>
            <p:spPr>
              <a:xfrm>
                <a:off x="1547664" y="5517232"/>
                <a:ext cx="244827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000" b="1" i="1" dirty="0" smtClean="0"/>
                  <a:t>Mode : </a:t>
                </a:r>
                <a:br>
                  <a:rPr lang="fr-FR" sz="2000" b="1" i="1" dirty="0" smtClean="0"/>
                </a:br>
                <a:r>
                  <a:rPr lang="fr-FR" sz="2000" b="1" dirty="0" smtClean="0"/>
                  <a:t>Shape &amp; </a:t>
                </a:r>
                <a:r>
                  <a:rPr lang="fr-FR" sz="2000" b="1" dirty="0" err="1" smtClean="0"/>
                  <a:t>Color</a:t>
                </a:r>
                <a:endParaRPr lang="fr-FR" sz="2000" b="1" dirty="0"/>
              </a:p>
            </p:txBody>
          </p:sp>
        </p:grpSp>
      </p:grpSp>
      <p:grpSp>
        <p:nvGrpSpPr>
          <p:cNvPr id="66" name="Groupe 65"/>
          <p:cNvGrpSpPr/>
          <p:nvPr/>
        </p:nvGrpSpPr>
        <p:grpSpPr>
          <a:xfrm>
            <a:off x="4355976" y="3789040"/>
            <a:ext cx="1800200" cy="2088232"/>
            <a:chOff x="4355976" y="3933056"/>
            <a:chExt cx="1800200" cy="2088232"/>
          </a:xfrm>
        </p:grpSpPr>
        <p:sp>
          <p:nvSpPr>
            <p:cNvPr id="50" name="Rectangle 49"/>
            <p:cNvSpPr/>
            <p:nvPr/>
          </p:nvSpPr>
          <p:spPr>
            <a:xfrm>
              <a:off x="4427984" y="3933056"/>
              <a:ext cx="1656184" cy="208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28600" dist="127000" dir="5400000" algn="t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1" name="Groupe 30"/>
            <p:cNvGrpSpPr/>
            <p:nvPr/>
          </p:nvGrpSpPr>
          <p:grpSpPr>
            <a:xfrm>
              <a:off x="4355976" y="4005064"/>
              <a:ext cx="1800200" cy="1984286"/>
              <a:chOff x="4860032" y="4005064"/>
              <a:chExt cx="1800200" cy="1984286"/>
            </a:xfrm>
          </p:grpSpPr>
          <p:pic>
            <p:nvPicPr>
              <p:cNvPr id="2058" name="Picture 10" descr="D:\Programmation\Android\Shaipicku\res\drawable-hdpi\pile_off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14072" t="8307" r="26128" b="7973"/>
              <a:stretch>
                <a:fillRect/>
              </a:stretch>
            </p:blipFill>
            <p:spPr bwMode="auto">
              <a:xfrm>
                <a:off x="5148064" y="4005064"/>
                <a:ext cx="1080120" cy="1512168"/>
              </a:xfrm>
              <a:prstGeom prst="rect">
                <a:avLst/>
              </a:prstGeom>
              <a:noFill/>
            </p:spPr>
          </p:pic>
          <p:sp>
            <p:nvSpPr>
              <p:cNvPr id="23" name="ZoneTexte 22"/>
              <p:cNvSpPr txBox="1"/>
              <p:nvPr/>
            </p:nvSpPr>
            <p:spPr>
              <a:xfrm>
                <a:off x="4860032" y="5589240"/>
                <a:ext cx="1800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000" b="1" i="1" dirty="0" smtClean="0"/>
                  <a:t>Mode : </a:t>
                </a:r>
                <a:r>
                  <a:rPr lang="fr-FR" sz="2000" b="1" dirty="0" smtClean="0"/>
                  <a:t>Pile-Up</a:t>
                </a:r>
                <a:endParaRPr lang="fr-FR" sz="2000" b="1" dirty="0"/>
              </a:p>
            </p:txBody>
          </p:sp>
        </p:grpSp>
      </p:grpSp>
      <p:grpSp>
        <p:nvGrpSpPr>
          <p:cNvPr id="42" name="Groupe 41"/>
          <p:cNvGrpSpPr/>
          <p:nvPr/>
        </p:nvGrpSpPr>
        <p:grpSpPr>
          <a:xfrm>
            <a:off x="2195736" y="4797152"/>
            <a:ext cx="648072" cy="873388"/>
            <a:chOff x="2339752" y="4869160"/>
            <a:chExt cx="648072" cy="873388"/>
          </a:xfrm>
        </p:grpSpPr>
        <p:pic>
          <p:nvPicPr>
            <p:cNvPr id="2066" name="Picture 18" descr="D:\Programmation\Android\Shaipicku\res\drawable-hdpi\square_off_red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483768" y="4869160"/>
              <a:ext cx="478879" cy="478879"/>
            </a:xfrm>
            <a:prstGeom prst="rect">
              <a:avLst/>
            </a:prstGeom>
            <a:noFill/>
          </p:spPr>
        </p:pic>
        <p:sp>
          <p:nvSpPr>
            <p:cNvPr id="25" name="ZoneTexte 24"/>
            <p:cNvSpPr txBox="1"/>
            <p:nvPr/>
          </p:nvSpPr>
          <p:spPr>
            <a:xfrm>
              <a:off x="2339752" y="537321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i="1" dirty="0" smtClean="0"/>
                <a:t>Cube</a:t>
              </a:r>
              <a:endParaRPr lang="fr-FR" b="1" i="1" dirty="0"/>
            </a:p>
          </p:txBody>
        </p:sp>
      </p:grpSp>
      <p:grpSp>
        <p:nvGrpSpPr>
          <p:cNvPr id="36" name="Groupe 35"/>
          <p:cNvGrpSpPr/>
          <p:nvPr/>
        </p:nvGrpSpPr>
        <p:grpSpPr>
          <a:xfrm>
            <a:off x="2123728" y="2132856"/>
            <a:ext cx="648072" cy="945396"/>
            <a:chOff x="2411760" y="2204864"/>
            <a:chExt cx="648072" cy="945396"/>
          </a:xfrm>
        </p:grpSpPr>
        <p:pic>
          <p:nvPicPr>
            <p:cNvPr id="2065" name="Picture 17" descr="D:\Programmation\Android\Shaipicku\res\drawable-hdpi\circle_off_blue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483768" y="2204864"/>
              <a:ext cx="576064" cy="576064"/>
            </a:xfrm>
            <a:prstGeom prst="rect">
              <a:avLst/>
            </a:prstGeom>
            <a:noFill/>
          </p:spPr>
        </p:pic>
        <p:sp>
          <p:nvSpPr>
            <p:cNvPr id="26" name="ZoneTexte 25"/>
            <p:cNvSpPr txBox="1"/>
            <p:nvPr/>
          </p:nvSpPr>
          <p:spPr>
            <a:xfrm>
              <a:off x="2411760" y="27809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i="1" dirty="0" smtClean="0"/>
                <a:t>Cube</a:t>
              </a:r>
              <a:endParaRPr lang="fr-FR" b="1" i="1" dirty="0"/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6084168" y="1988840"/>
            <a:ext cx="687486" cy="1089412"/>
            <a:chOff x="5940152" y="2204864"/>
            <a:chExt cx="687486" cy="1089412"/>
          </a:xfrm>
        </p:grpSpPr>
        <p:pic>
          <p:nvPicPr>
            <p:cNvPr id="2070" name="Picture 22" descr="D:\Programmation\Android\Shaipicku\res\drawable-hdpi\triangle_off_blue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940152" y="2204864"/>
              <a:ext cx="687486" cy="687486"/>
            </a:xfrm>
            <a:prstGeom prst="rect">
              <a:avLst/>
            </a:prstGeom>
            <a:noFill/>
          </p:spPr>
        </p:pic>
        <p:sp>
          <p:nvSpPr>
            <p:cNvPr id="27" name="ZoneTexte 26"/>
            <p:cNvSpPr txBox="1"/>
            <p:nvPr/>
          </p:nvSpPr>
          <p:spPr>
            <a:xfrm>
              <a:off x="5940152" y="2924944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i="1" dirty="0" smtClean="0"/>
                <a:t>Cube</a:t>
              </a:r>
              <a:endParaRPr lang="fr-FR" b="1" i="1" dirty="0"/>
            </a:p>
          </p:txBody>
        </p:sp>
      </p:grpSp>
      <p:grpSp>
        <p:nvGrpSpPr>
          <p:cNvPr id="41" name="Groupe 40"/>
          <p:cNvGrpSpPr/>
          <p:nvPr/>
        </p:nvGrpSpPr>
        <p:grpSpPr>
          <a:xfrm>
            <a:off x="3419872" y="4797152"/>
            <a:ext cx="792088" cy="873388"/>
            <a:chOff x="3203848" y="4797152"/>
            <a:chExt cx="792088" cy="873388"/>
          </a:xfrm>
        </p:grpSpPr>
        <p:pic>
          <p:nvPicPr>
            <p:cNvPr id="40" name="Picture 18" descr="D:\Programmation\Android\Shaipicku\res\drawable-hdpi\square_off_red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47864" y="4797152"/>
              <a:ext cx="478879" cy="478879"/>
            </a:xfrm>
            <a:prstGeom prst="rect">
              <a:avLst/>
            </a:prstGeom>
            <a:noFill/>
          </p:spPr>
        </p:pic>
        <p:sp>
          <p:nvSpPr>
            <p:cNvPr id="32" name="ZoneTexte 31"/>
            <p:cNvSpPr txBox="1"/>
            <p:nvPr/>
          </p:nvSpPr>
          <p:spPr>
            <a:xfrm>
              <a:off x="3203848" y="5301208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i="1" dirty="0" smtClean="0"/>
                <a:t>Figure</a:t>
              </a:r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3419872" y="2132856"/>
            <a:ext cx="792088" cy="945396"/>
            <a:chOff x="3347864" y="2276872"/>
            <a:chExt cx="792088" cy="945396"/>
          </a:xfrm>
        </p:grpSpPr>
        <p:pic>
          <p:nvPicPr>
            <p:cNvPr id="44" name="Picture 11" descr="D:\Programmation\Android\Shaipicku\res\drawable-hdpi\circle_off_green.pn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419872" y="2276872"/>
              <a:ext cx="576064" cy="576064"/>
            </a:xfrm>
            <a:prstGeom prst="rect">
              <a:avLst/>
            </a:prstGeom>
            <a:noFill/>
          </p:spPr>
        </p:pic>
        <p:sp>
          <p:nvSpPr>
            <p:cNvPr id="33" name="ZoneTexte 32"/>
            <p:cNvSpPr txBox="1"/>
            <p:nvPr/>
          </p:nvSpPr>
          <p:spPr>
            <a:xfrm>
              <a:off x="3347864" y="2852936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i="1" dirty="0" smtClean="0"/>
                <a:t>Figure</a:t>
              </a:r>
            </a:p>
          </p:txBody>
        </p:sp>
      </p:grpSp>
      <p:grpSp>
        <p:nvGrpSpPr>
          <p:cNvPr id="62" name="Groupe 61"/>
          <p:cNvGrpSpPr/>
          <p:nvPr/>
        </p:nvGrpSpPr>
        <p:grpSpPr>
          <a:xfrm>
            <a:off x="7452320" y="2060848"/>
            <a:ext cx="792088" cy="1017403"/>
            <a:chOff x="7380312" y="2276873"/>
            <a:chExt cx="792088" cy="1017403"/>
          </a:xfrm>
        </p:grpSpPr>
        <p:pic>
          <p:nvPicPr>
            <p:cNvPr id="2071" name="Picture 23" descr="D:\Programmation\Android\Shaipicku\res\drawable-hdpi\square_off_blue.png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452321" y="2276873"/>
              <a:ext cx="576064" cy="576064"/>
            </a:xfrm>
            <a:prstGeom prst="rect">
              <a:avLst/>
            </a:prstGeom>
            <a:noFill/>
          </p:spPr>
        </p:pic>
        <p:sp>
          <p:nvSpPr>
            <p:cNvPr id="34" name="ZoneTexte 33"/>
            <p:cNvSpPr txBox="1"/>
            <p:nvPr/>
          </p:nvSpPr>
          <p:spPr>
            <a:xfrm>
              <a:off x="7380312" y="2924944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i="1" dirty="0" smtClean="0"/>
                <a:t>Figure</a:t>
              </a:r>
            </a:p>
          </p:txBody>
        </p:sp>
      </p:grpSp>
      <p:sp>
        <p:nvSpPr>
          <p:cNvPr id="45" name="ZoneTexte 44"/>
          <p:cNvSpPr txBox="1"/>
          <p:nvPr/>
        </p:nvSpPr>
        <p:spPr>
          <a:xfrm>
            <a:off x="2267744" y="1268760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 err="1" smtClean="0">
                <a:latin typeface="Book Antiqua" pitchFamily="18" charset="0"/>
              </a:rPr>
              <a:t>Same</a:t>
            </a:r>
            <a:r>
              <a:rPr lang="fr-FR" sz="1600" b="1" i="1" dirty="0" smtClean="0">
                <a:latin typeface="Book Antiqua" pitchFamily="18" charset="0"/>
              </a:rPr>
              <a:t> Shape for Cube &amp; Figure</a:t>
            </a:r>
            <a:endParaRPr lang="fr-FR" sz="1600" b="1" i="1" dirty="0">
              <a:latin typeface="Book Antiqua" pitchFamily="18" charset="0"/>
            </a:endParaRPr>
          </a:p>
        </p:txBody>
      </p:sp>
      <p:grpSp>
        <p:nvGrpSpPr>
          <p:cNvPr id="53" name="Groupe 52"/>
          <p:cNvGrpSpPr/>
          <p:nvPr/>
        </p:nvGrpSpPr>
        <p:grpSpPr>
          <a:xfrm>
            <a:off x="2699792" y="2348880"/>
            <a:ext cx="864096" cy="482570"/>
            <a:chOff x="2699792" y="2708920"/>
            <a:chExt cx="864096" cy="482570"/>
          </a:xfrm>
        </p:grpSpPr>
        <p:sp>
          <p:nvSpPr>
            <p:cNvPr id="46" name="Flèche droite à entaille 45"/>
            <p:cNvSpPr/>
            <p:nvPr/>
          </p:nvSpPr>
          <p:spPr>
            <a:xfrm>
              <a:off x="2843808" y="2708920"/>
              <a:ext cx="576064" cy="144016"/>
            </a:xfrm>
            <a:prstGeom prst="notched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699792" y="2852936"/>
              <a:ext cx="8640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/>
                <a:t>Move To</a:t>
              </a:r>
              <a:endParaRPr lang="fr-FR" sz="1600" dirty="0"/>
            </a:p>
          </p:txBody>
        </p:sp>
      </p:grpSp>
      <p:grpSp>
        <p:nvGrpSpPr>
          <p:cNvPr id="54" name="Groupe 53"/>
          <p:cNvGrpSpPr/>
          <p:nvPr/>
        </p:nvGrpSpPr>
        <p:grpSpPr>
          <a:xfrm>
            <a:off x="6732240" y="2276872"/>
            <a:ext cx="864096" cy="482570"/>
            <a:chOff x="2699792" y="2708920"/>
            <a:chExt cx="864096" cy="482570"/>
          </a:xfrm>
        </p:grpSpPr>
        <p:sp>
          <p:nvSpPr>
            <p:cNvPr id="55" name="Flèche droite à entaille 54"/>
            <p:cNvSpPr/>
            <p:nvPr/>
          </p:nvSpPr>
          <p:spPr>
            <a:xfrm>
              <a:off x="2843808" y="2708920"/>
              <a:ext cx="576064" cy="144016"/>
            </a:xfrm>
            <a:prstGeom prst="notched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2699792" y="2852936"/>
              <a:ext cx="8640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/>
                <a:t>Move To</a:t>
              </a:r>
              <a:endParaRPr lang="fr-FR" sz="1600" dirty="0"/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2771800" y="4941168"/>
            <a:ext cx="864096" cy="482570"/>
            <a:chOff x="2699792" y="2708920"/>
            <a:chExt cx="864096" cy="482570"/>
          </a:xfrm>
        </p:grpSpPr>
        <p:sp>
          <p:nvSpPr>
            <p:cNvPr id="58" name="Flèche droite à entaille 57"/>
            <p:cNvSpPr/>
            <p:nvPr/>
          </p:nvSpPr>
          <p:spPr>
            <a:xfrm>
              <a:off x="2843808" y="2708920"/>
              <a:ext cx="576064" cy="144016"/>
            </a:xfrm>
            <a:prstGeom prst="notched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2699792" y="2852936"/>
              <a:ext cx="8640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/>
                <a:t>Move To</a:t>
              </a:r>
              <a:endParaRPr lang="fr-FR" sz="1600" dirty="0"/>
            </a:p>
          </p:txBody>
        </p:sp>
      </p:grpSp>
      <p:sp>
        <p:nvSpPr>
          <p:cNvPr id="60" name="ZoneTexte 59"/>
          <p:cNvSpPr txBox="1"/>
          <p:nvPr/>
        </p:nvSpPr>
        <p:spPr>
          <a:xfrm>
            <a:off x="6084168" y="1196752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 err="1" smtClean="0">
                <a:latin typeface="Book Antiqua" pitchFamily="18" charset="0"/>
              </a:rPr>
              <a:t>Same</a:t>
            </a:r>
            <a:r>
              <a:rPr lang="fr-FR" sz="1600" b="1" i="1" dirty="0" smtClean="0">
                <a:latin typeface="Book Antiqua" pitchFamily="18" charset="0"/>
              </a:rPr>
              <a:t> </a:t>
            </a:r>
            <a:r>
              <a:rPr lang="fr-FR" sz="1600" b="1" i="1" dirty="0" err="1" smtClean="0">
                <a:latin typeface="Book Antiqua" pitchFamily="18" charset="0"/>
              </a:rPr>
              <a:t>Color</a:t>
            </a:r>
            <a:r>
              <a:rPr lang="fr-FR" sz="1600" b="1" i="1" dirty="0" smtClean="0">
                <a:latin typeface="Book Antiqua" pitchFamily="18" charset="0"/>
              </a:rPr>
              <a:t> for Cube &amp; Figure</a:t>
            </a:r>
            <a:endParaRPr lang="fr-FR" sz="1600" b="1" i="1" dirty="0">
              <a:latin typeface="Book Antiqua" pitchFamily="18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2195736" y="3789040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 err="1" smtClean="0">
                <a:latin typeface="Book Antiqua" pitchFamily="18" charset="0"/>
              </a:rPr>
              <a:t>Same</a:t>
            </a:r>
            <a:r>
              <a:rPr lang="fr-FR" sz="1600" b="1" i="1" dirty="0" smtClean="0">
                <a:latin typeface="Book Antiqua" pitchFamily="18" charset="0"/>
              </a:rPr>
              <a:t> Shape &amp; </a:t>
            </a:r>
            <a:r>
              <a:rPr lang="fr-FR" sz="1600" b="1" i="1" dirty="0" err="1" smtClean="0">
                <a:latin typeface="Book Antiqua" pitchFamily="18" charset="0"/>
              </a:rPr>
              <a:t>Color</a:t>
            </a:r>
            <a:r>
              <a:rPr lang="fr-FR" sz="1600" b="1" i="1" dirty="0" smtClean="0">
                <a:latin typeface="Book Antiqua" pitchFamily="18" charset="0"/>
              </a:rPr>
              <a:t/>
            </a:r>
            <a:br>
              <a:rPr lang="fr-FR" sz="1600" b="1" i="1" dirty="0" smtClean="0">
                <a:latin typeface="Book Antiqua" pitchFamily="18" charset="0"/>
              </a:rPr>
            </a:br>
            <a:r>
              <a:rPr lang="fr-FR" sz="1600" b="1" i="1" dirty="0" smtClean="0">
                <a:latin typeface="Book Antiqua" pitchFamily="18" charset="0"/>
              </a:rPr>
              <a:t> for </a:t>
            </a:r>
            <a:br>
              <a:rPr lang="fr-FR" sz="1600" b="1" i="1" dirty="0" smtClean="0">
                <a:latin typeface="Book Antiqua" pitchFamily="18" charset="0"/>
              </a:rPr>
            </a:br>
            <a:r>
              <a:rPr lang="fr-FR" sz="1600" b="1" i="1" dirty="0" smtClean="0">
                <a:latin typeface="Book Antiqua" pitchFamily="18" charset="0"/>
              </a:rPr>
              <a:t>Cube &amp; Figure</a:t>
            </a:r>
            <a:endParaRPr lang="fr-FR" sz="1600" b="1" i="1" dirty="0">
              <a:latin typeface="Book Antiqua" pitchFamily="18" charset="0"/>
            </a:endParaRPr>
          </a:p>
        </p:txBody>
      </p:sp>
      <p:grpSp>
        <p:nvGrpSpPr>
          <p:cNvPr id="93" name="Groupe 92"/>
          <p:cNvGrpSpPr/>
          <p:nvPr/>
        </p:nvGrpSpPr>
        <p:grpSpPr>
          <a:xfrm>
            <a:off x="6588224" y="4221088"/>
            <a:ext cx="504056" cy="1656184"/>
            <a:chOff x="6228184" y="4149080"/>
            <a:chExt cx="504056" cy="1732330"/>
          </a:xfrm>
        </p:grpSpPr>
        <p:grpSp>
          <p:nvGrpSpPr>
            <p:cNvPr id="81" name="Groupe 80"/>
            <p:cNvGrpSpPr/>
            <p:nvPr/>
          </p:nvGrpSpPr>
          <p:grpSpPr>
            <a:xfrm>
              <a:off x="6255578" y="4149080"/>
              <a:ext cx="476662" cy="504056"/>
              <a:chOff x="6255578" y="4149080"/>
              <a:chExt cx="476662" cy="504056"/>
            </a:xfrm>
          </p:grpSpPr>
          <p:pic>
            <p:nvPicPr>
              <p:cNvPr id="68" name="Picture 3" descr="D:\Programmation\Android\Shaipicku\res\drawable-hdpi\circle_off_red.png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6255578" y="4149080"/>
                <a:ext cx="476662" cy="504056"/>
              </a:xfrm>
              <a:prstGeom prst="rect">
                <a:avLst/>
              </a:prstGeom>
              <a:noFill/>
            </p:spPr>
          </p:pic>
          <p:sp>
            <p:nvSpPr>
              <p:cNvPr id="73" name="ZoneTexte 72"/>
              <p:cNvSpPr txBox="1"/>
              <p:nvPr/>
            </p:nvSpPr>
            <p:spPr>
              <a:xfrm>
                <a:off x="6300192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b="1" dirty="0" smtClean="0"/>
                  <a:t>1</a:t>
                </a:r>
                <a:endParaRPr lang="fr-FR" b="1" dirty="0"/>
              </a:p>
            </p:txBody>
          </p:sp>
        </p:grpSp>
        <p:grpSp>
          <p:nvGrpSpPr>
            <p:cNvPr id="85" name="Groupe 84"/>
            <p:cNvGrpSpPr/>
            <p:nvPr/>
          </p:nvGrpSpPr>
          <p:grpSpPr>
            <a:xfrm>
              <a:off x="6250882" y="4720178"/>
              <a:ext cx="481358" cy="518314"/>
              <a:chOff x="6250882" y="4720178"/>
              <a:chExt cx="481358" cy="518314"/>
            </a:xfrm>
          </p:grpSpPr>
          <p:pic>
            <p:nvPicPr>
              <p:cNvPr id="67" name="Picture 2" descr="D:\Programmation\Android\Shaipicku\res\drawable-hdpi\triangle_off_blue.png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6250882" y="4720178"/>
                <a:ext cx="481358" cy="509022"/>
              </a:xfrm>
              <a:prstGeom prst="rect">
                <a:avLst/>
              </a:prstGeom>
              <a:noFill/>
            </p:spPr>
          </p:pic>
          <p:sp>
            <p:nvSpPr>
              <p:cNvPr id="74" name="ZoneTexte 73"/>
              <p:cNvSpPr txBox="1"/>
              <p:nvPr/>
            </p:nvSpPr>
            <p:spPr>
              <a:xfrm>
                <a:off x="6300192" y="486916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b="1" dirty="0" smtClean="0"/>
                  <a:t>2</a:t>
                </a:r>
              </a:p>
            </p:txBody>
          </p:sp>
        </p:grpSp>
        <p:grpSp>
          <p:nvGrpSpPr>
            <p:cNvPr id="89" name="Groupe 88"/>
            <p:cNvGrpSpPr/>
            <p:nvPr/>
          </p:nvGrpSpPr>
          <p:grpSpPr>
            <a:xfrm>
              <a:off x="6228184" y="5348386"/>
              <a:ext cx="504056" cy="533024"/>
              <a:chOff x="6228184" y="5348386"/>
              <a:chExt cx="504056" cy="533024"/>
            </a:xfrm>
          </p:grpSpPr>
          <p:pic>
            <p:nvPicPr>
              <p:cNvPr id="69" name="Picture 4" descr="D:\Programmation\Android\Shaipicku\res\drawable-hdpi\square_off_green.png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6228184" y="5348386"/>
                <a:ext cx="504056" cy="533024"/>
              </a:xfrm>
              <a:prstGeom prst="rect">
                <a:avLst/>
              </a:prstGeom>
              <a:noFill/>
            </p:spPr>
          </p:pic>
          <p:sp>
            <p:nvSpPr>
              <p:cNvPr id="77" name="ZoneTexte 76"/>
              <p:cNvSpPr txBox="1"/>
              <p:nvPr/>
            </p:nvSpPr>
            <p:spPr>
              <a:xfrm>
                <a:off x="6300192" y="5445224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b="1" dirty="0" smtClean="0"/>
                  <a:t>3</a:t>
                </a:r>
              </a:p>
            </p:txBody>
          </p:sp>
        </p:grpSp>
      </p:grpSp>
      <p:grpSp>
        <p:nvGrpSpPr>
          <p:cNvPr id="94" name="Groupe 93"/>
          <p:cNvGrpSpPr/>
          <p:nvPr/>
        </p:nvGrpSpPr>
        <p:grpSpPr>
          <a:xfrm>
            <a:off x="8172400" y="4077072"/>
            <a:ext cx="576064" cy="1800200"/>
            <a:chOff x="8172400" y="4077072"/>
            <a:chExt cx="504056" cy="1800200"/>
          </a:xfrm>
        </p:grpSpPr>
        <p:grpSp>
          <p:nvGrpSpPr>
            <p:cNvPr id="82" name="Groupe 81"/>
            <p:cNvGrpSpPr/>
            <p:nvPr/>
          </p:nvGrpSpPr>
          <p:grpSpPr>
            <a:xfrm>
              <a:off x="8172400" y="5373216"/>
              <a:ext cx="476662" cy="504056"/>
              <a:chOff x="6255578" y="4149080"/>
              <a:chExt cx="476662" cy="504056"/>
            </a:xfrm>
          </p:grpSpPr>
          <p:pic>
            <p:nvPicPr>
              <p:cNvPr id="83" name="Picture 3" descr="D:\Programmation\Android\Shaipicku\res\drawable-hdpi\circle_off_red.png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6255578" y="4149080"/>
                <a:ext cx="476662" cy="504056"/>
              </a:xfrm>
              <a:prstGeom prst="rect">
                <a:avLst/>
              </a:prstGeom>
              <a:noFill/>
            </p:spPr>
          </p:pic>
          <p:sp>
            <p:nvSpPr>
              <p:cNvPr id="84" name="ZoneTexte 83"/>
              <p:cNvSpPr txBox="1"/>
              <p:nvPr/>
            </p:nvSpPr>
            <p:spPr>
              <a:xfrm>
                <a:off x="6300192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b="1" dirty="0" smtClean="0"/>
                  <a:t>1</a:t>
                </a:r>
                <a:endParaRPr lang="fr-FR" b="1" dirty="0"/>
              </a:p>
            </p:txBody>
          </p:sp>
        </p:grpSp>
        <p:grpSp>
          <p:nvGrpSpPr>
            <p:cNvPr id="86" name="Groupe 85"/>
            <p:cNvGrpSpPr/>
            <p:nvPr/>
          </p:nvGrpSpPr>
          <p:grpSpPr>
            <a:xfrm>
              <a:off x="8172400" y="4725144"/>
              <a:ext cx="481358" cy="518314"/>
              <a:chOff x="6250882" y="4720178"/>
              <a:chExt cx="481358" cy="518314"/>
            </a:xfrm>
          </p:grpSpPr>
          <p:pic>
            <p:nvPicPr>
              <p:cNvPr id="87" name="Picture 2" descr="D:\Programmation\Android\Shaipicku\res\drawable-hdpi\triangle_off_blue.png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6250882" y="4720178"/>
                <a:ext cx="481358" cy="509022"/>
              </a:xfrm>
              <a:prstGeom prst="rect">
                <a:avLst/>
              </a:prstGeom>
              <a:noFill/>
            </p:spPr>
          </p:pic>
          <p:sp>
            <p:nvSpPr>
              <p:cNvPr id="88" name="ZoneTexte 87"/>
              <p:cNvSpPr txBox="1"/>
              <p:nvPr/>
            </p:nvSpPr>
            <p:spPr>
              <a:xfrm>
                <a:off x="6300192" y="486916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b="1" dirty="0" smtClean="0"/>
                  <a:t>2</a:t>
                </a:r>
              </a:p>
            </p:txBody>
          </p:sp>
        </p:grpSp>
        <p:grpSp>
          <p:nvGrpSpPr>
            <p:cNvPr id="90" name="Groupe 89"/>
            <p:cNvGrpSpPr/>
            <p:nvPr/>
          </p:nvGrpSpPr>
          <p:grpSpPr>
            <a:xfrm>
              <a:off x="8172400" y="4077072"/>
              <a:ext cx="504056" cy="533024"/>
              <a:chOff x="6228184" y="5348386"/>
              <a:chExt cx="504056" cy="533024"/>
            </a:xfrm>
          </p:grpSpPr>
          <p:pic>
            <p:nvPicPr>
              <p:cNvPr id="91" name="Picture 4" descr="D:\Programmation\Android\Shaipicku\res\drawable-hdpi\square_off_green.png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6228184" y="5348386"/>
                <a:ext cx="504056" cy="533024"/>
              </a:xfrm>
              <a:prstGeom prst="rect">
                <a:avLst/>
              </a:prstGeom>
              <a:noFill/>
            </p:spPr>
          </p:pic>
          <p:sp>
            <p:nvSpPr>
              <p:cNvPr id="92" name="ZoneTexte 91"/>
              <p:cNvSpPr txBox="1"/>
              <p:nvPr/>
            </p:nvSpPr>
            <p:spPr>
              <a:xfrm>
                <a:off x="6300192" y="5445224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b="1" dirty="0" smtClean="0"/>
                  <a:t>3</a:t>
                </a:r>
              </a:p>
            </p:txBody>
          </p:sp>
        </p:grpSp>
      </p:grpSp>
      <p:sp>
        <p:nvSpPr>
          <p:cNvPr id="95" name="ZoneTexte 94"/>
          <p:cNvSpPr txBox="1"/>
          <p:nvPr/>
        </p:nvSpPr>
        <p:spPr>
          <a:xfrm>
            <a:off x="6300192" y="3501008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 err="1" smtClean="0">
                <a:latin typeface="Book Antiqua" pitchFamily="18" charset="0"/>
              </a:rPr>
              <a:t>Choice</a:t>
            </a:r>
            <a:r>
              <a:rPr lang="fr-FR" sz="1600" b="1" i="1" dirty="0" smtClean="0">
                <a:latin typeface="Book Antiqua" pitchFamily="18" charset="0"/>
              </a:rPr>
              <a:t> of The User</a:t>
            </a:r>
            <a:endParaRPr lang="fr-FR" sz="1600" b="1" i="1" dirty="0">
              <a:latin typeface="Book Antiqua" pitchFamily="18" charset="0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7740352" y="3501008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 err="1" smtClean="0">
                <a:latin typeface="Book Antiqua" pitchFamily="18" charset="0"/>
              </a:rPr>
              <a:t>Order</a:t>
            </a:r>
            <a:r>
              <a:rPr lang="fr-FR" sz="1600" b="1" i="1" dirty="0" smtClean="0">
                <a:latin typeface="Book Antiqua" pitchFamily="18" charset="0"/>
              </a:rPr>
              <a:t> of The Cubes</a:t>
            </a:r>
            <a:endParaRPr lang="fr-FR" sz="1600" b="1" i="1" dirty="0">
              <a:latin typeface="Book Antiqua" pitchFamily="18" charset="0"/>
            </a:endParaRPr>
          </a:p>
        </p:txBody>
      </p:sp>
      <p:grpSp>
        <p:nvGrpSpPr>
          <p:cNvPr id="97" name="Groupe 96"/>
          <p:cNvGrpSpPr/>
          <p:nvPr/>
        </p:nvGrpSpPr>
        <p:grpSpPr>
          <a:xfrm>
            <a:off x="7236296" y="5013176"/>
            <a:ext cx="864096" cy="482570"/>
            <a:chOff x="2699792" y="2708920"/>
            <a:chExt cx="864096" cy="482570"/>
          </a:xfrm>
        </p:grpSpPr>
        <p:sp>
          <p:nvSpPr>
            <p:cNvPr id="98" name="Flèche droite à entaille 97"/>
            <p:cNvSpPr/>
            <p:nvPr/>
          </p:nvSpPr>
          <p:spPr>
            <a:xfrm>
              <a:off x="2843808" y="2708920"/>
              <a:ext cx="576064" cy="144016"/>
            </a:xfrm>
            <a:prstGeom prst="notched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2699792" y="2852936"/>
              <a:ext cx="8640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/>
                <a:t>Pile-Up</a:t>
              </a:r>
              <a:endParaRPr lang="fr-FR" sz="1600" dirty="0"/>
            </a:p>
          </p:txBody>
        </p:sp>
      </p:grpSp>
      <p:sp>
        <p:nvSpPr>
          <p:cNvPr id="101" name="ZoneTexte 100"/>
          <p:cNvSpPr txBox="1"/>
          <p:nvPr/>
        </p:nvSpPr>
        <p:spPr>
          <a:xfrm>
            <a:off x="8100392" y="63813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&amp;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02" name="Picture 8" descr="C:\Users\Dorlyss\Downloads\Noriginal(2)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580112" y="6381328"/>
            <a:ext cx="2376264" cy="4011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3" name="Picture 9" descr="C:\Users\Dorlyss\Downloads\Noriginal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604448" y="6165304"/>
            <a:ext cx="432048" cy="6058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0" name="Picture 2" descr="Creative Commons License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583174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5" grpId="0"/>
      <p:bldP spid="60" grpId="0"/>
      <p:bldP spid="61" grpId="0"/>
      <p:bldP spid="95" grpId="0"/>
      <p:bldP spid="96" grpId="0"/>
    </p:bldLst>
  </p:timing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5011</TotalTime>
  <Words>497</Words>
  <Application>Microsoft Office PowerPoint</Application>
  <PresentationFormat>Affichage à l'écran (4:3)</PresentationFormat>
  <Paragraphs>163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Technique</vt:lpstr>
      <vt:lpstr> Controlling  cameras and motors  with android phone  </vt:lpstr>
      <vt:lpstr>Plan of  The Presentation</vt:lpstr>
      <vt:lpstr>What is « Shaipicku »?</vt:lpstr>
      <vt:lpstr>Recognition :  Color &amp; Shape</vt:lpstr>
      <vt:lpstr>Recognition :  Color &amp; Shape</vt:lpstr>
      <vt:lpstr>Arm : Controlled via Bluetooth</vt:lpstr>
      <vt:lpstr>Arm : Controlled via Bluetooth</vt:lpstr>
      <vt:lpstr>Configuration of the Board Game</vt:lpstr>
      <vt:lpstr>How to Play « Shaipicku »?</vt:lpstr>
      <vt:lpstr>Work’s Planification</vt:lpstr>
      <vt:lpstr>Conclusion</vt:lpstr>
      <vt:lpstr>Demonstration</vt:lpstr>
      <vt:lpstr>Questions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Controlling  cameras and motors  with android phone</dc:title>
  <dc:creator>Dorlyss</dc:creator>
  <cp:lastModifiedBy>Lince</cp:lastModifiedBy>
  <cp:revision>263</cp:revision>
  <dcterms:created xsi:type="dcterms:W3CDTF">2012-07-19T02:00:12Z</dcterms:created>
  <dcterms:modified xsi:type="dcterms:W3CDTF">2012-09-13T09:00:03Z</dcterms:modified>
</cp:coreProperties>
</file>